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96" r:id="rId2"/>
    <p:sldId id="297" r:id="rId3"/>
    <p:sldId id="299" r:id="rId4"/>
    <p:sldId id="300" r:id="rId5"/>
    <p:sldId id="301" r:id="rId6"/>
    <p:sldId id="303" r:id="rId7"/>
    <p:sldId id="302" r:id="rId8"/>
    <p:sldId id="305" r:id="rId9"/>
    <p:sldId id="304" r:id="rId10"/>
    <p:sldId id="326" r:id="rId11"/>
    <p:sldId id="306" r:id="rId12"/>
    <p:sldId id="309" r:id="rId13"/>
    <p:sldId id="308" r:id="rId14"/>
    <p:sldId id="311" r:id="rId15"/>
    <p:sldId id="310" r:id="rId16"/>
    <p:sldId id="313" r:id="rId17"/>
    <p:sldId id="312" r:id="rId18"/>
    <p:sldId id="315" r:id="rId19"/>
    <p:sldId id="314" r:id="rId20"/>
    <p:sldId id="317" r:id="rId21"/>
    <p:sldId id="316" r:id="rId22"/>
    <p:sldId id="319" r:id="rId23"/>
    <p:sldId id="318" r:id="rId24"/>
    <p:sldId id="320" r:id="rId25"/>
    <p:sldId id="321" r:id="rId26"/>
    <p:sldId id="322" r:id="rId27"/>
    <p:sldId id="325" r:id="rId28"/>
    <p:sldId id="324"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4660"/>
  </p:normalViewPr>
  <p:slideViewPr>
    <p:cSldViewPr>
      <p:cViewPr varScale="1">
        <p:scale>
          <a:sx n="66" d="100"/>
          <a:sy n="66" d="100"/>
        </p:scale>
        <p:origin x="-4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dirty="0"/>
              <a:t>Percent Ever </a:t>
            </a:r>
            <a:r>
              <a:rPr lang="en-US" dirty="0" smtClean="0"/>
              <a:t>Smokers</a:t>
            </a:r>
            <a:endParaRPr lang="en-US" dirty="0"/>
          </a:p>
        </c:rich>
      </c:tx>
      <c:layout/>
      <c:overlay val="0"/>
    </c:title>
    <c:autoTitleDeleted val="0"/>
    <c:plotArea>
      <c:layout/>
      <c:barChart>
        <c:barDir val="col"/>
        <c:grouping val="clustered"/>
        <c:varyColors val="0"/>
        <c:ser>
          <c:idx val="0"/>
          <c:order val="0"/>
          <c:tx>
            <c:strRef>
              <c:f>Sheet1!$B$1</c:f>
              <c:strCache>
                <c:ptCount val="1"/>
                <c:pt idx="0">
                  <c:v>Lifetime smoking prevalence</c:v>
                </c:pt>
              </c:strCache>
            </c:strRef>
          </c:tx>
          <c:spPr>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scene3d>
              <a:camera prst="orthographicFront"/>
              <a:lightRig rig="threePt" dir="t"/>
            </a:scene3d>
            <a:sp3d>
              <a:bevelT/>
            </a:sp3d>
          </c:spPr>
          <c:invertIfNegative val="0"/>
          <c:cat>
            <c:strRef>
              <c:f>Sheet1!$A$2:$A$15</c:f>
              <c:strCache>
                <c:ptCount val="14"/>
                <c:pt idx="0">
                  <c:v>Bipolar disorder</c:v>
                </c:pt>
                <c:pt idx="1">
                  <c:v>Drug ab/dep</c:v>
                </c:pt>
                <c:pt idx="2">
                  <c:v>GAD</c:v>
                </c:pt>
                <c:pt idx="3">
                  <c:v>Psychosis</c:v>
                </c:pt>
                <c:pt idx="4">
                  <c:v>Alc ab/dep</c:v>
                </c:pt>
                <c:pt idx="5">
                  <c:v>PTSD</c:v>
                </c:pt>
                <c:pt idx="6">
                  <c:v>ASPD</c:v>
                </c:pt>
                <c:pt idx="7">
                  <c:v>Panic disorder</c:v>
                </c:pt>
                <c:pt idx="8">
                  <c:v>Dysthymia</c:v>
                </c:pt>
                <c:pt idx="9">
                  <c:v>MDD</c:v>
                </c:pt>
                <c:pt idx="10">
                  <c:v>Agoraphobia</c:v>
                </c:pt>
                <c:pt idx="11">
                  <c:v>Simple phobia</c:v>
                </c:pt>
                <c:pt idx="12">
                  <c:v>Social phobia</c:v>
                </c:pt>
                <c:pt idx="13">
                  <c:v>No mental illness</c:v>
                </c:pt>
              </c:strCache>
            </c:strRef>
          </c:cat>
          <c:val>
            <c:numRef>
              <c:f>Sheet1!$B$2:$B$15</c:f>
              <c:numCache>
                <c:formatCode>General</c:formatCode>
                <c:ptCount val="14"/>
                <c:pt idx="0">
                  <c:v>82.5</c:v>
                </c:pt>
                <c:pt idx="1">
                  <c:v>72.2</c:v>
                </c:pt>
                <c:pt idx="2">
                  <c:v>68.400000000000006</c:v>
                </c:pt>
                <c:pt idx="3">
                  <c:v>67.900000000000006</c:v>
                </c:pt>
                <c:pt idx="4">
                  <c:v>65.900000000000006</c:v>
                </c:pt>
                <c:pt idx="5">
                  <c:v>63.3</c:v>
                </c:pt>
                <c:pt idx="6">
                  <c:v>62.5</c:v>
                </c:pt>
                <c:pt idx="7">
                  <c:v>61.3</c:v>
                </c:pt>
                <c:pt idx="8">
                  <c:v>60</c:v>
                </c:pt>
                <c:pt idx="9">
                  <c:v>59</c:v>
                </c:pt>
                <c:pt idx="10">
                  <c:v>58.9</c:v>
                </c:pt>
                <c:pt idx="11">
                  <c:v>57.8</c:v>
                </c:pt>
                <c:pt idx="12">
                  <c:v>54</c:v>
                </c:pt>
                <c:pt idx="13">
                  <c:v>39.1</c:v>
                </c:pt>
              </c:numCache>
            </c:numRef>
          </c:val>
        </c:ser>
        <c:dLbls>
          <c:showLegendKey val="0"/>
          <c:showVal val="0"/>
          <c:showCatName val="0"/>
          <c:showSerName val="0"/>
          <c:showPercent val="0"/>
          <c:showBubbleSize val="0"/>
        </c:dLbls>
        <c:gapWidth val="150"/>
        <c:axId val="54963200"/>
        <c:axId val="65184512"/>
      </c:barChart>
      <c:catAx>
        <c:axId val="54963200"/>
        <c:scaling>
          <c:orientation val="minMax"/>
        </c:scaling>
        <c:delete val="0"/>
        <c:axPos val="b"/>
        <c:majorTickMark val="out"/>
        <c:minorTickMark val="none"/>
        <c:tickLblPos val="nextTo"/>
        <c:crossAx val="65184512"/>
        <c:crosses val="autoZero"/>
        <c:auto val="1"/>
        <c:lblAlgn val="ctr"/>
        <c:lblOffset val="100"/>
        <c:noMultiLvlLbl val="0"/>
      </c:catAx>
      <c:valAx>
        <c:axId val="65184512"/>
        <c:scaling>
          <c:orientation val="minMax"/>
          <c:max val="100"/>
        </c:scaling>
        <c:delete val="0"/>
        <c:axPos val="l"/>
        <c:majorGridlines/>
        <c:numFmt formatCode="General" sourceLinked="1"/>
        <c:majorTickMark val="out"/>
        <c:minorTickMark val="none"/>
        <c:tickLblPos val="nextTo"/>
        <c:crossAx val="54963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dirty="0" smtClean="0"/>
              <a:t>Percent</a:t>
            </a:r>
            <a:r>
              <a:rPr lang="en-US" baseline="0" dirty="0" smtClean="0"/>
              <a:t> of Ever Smokers Who Quit</a:t>
            </a:r>
            <a:endParaRPr lang="en-US" dirty="0"/>
          </a:p>
        </c:rich>
      </c:tx>
      <c:layout/>
      <c:overlay val="0"/>
    </c:title>
    <c:autoTitleDeleted val="0"/>
    <c:plotArea>
      <c:layout/>
      <c:barChart>
        <c:barDir val="col"/>
        <c:grouping val="clustered"/>
        <c:varyColors val="0"/>
        <c:ser>
          <c:idx val="0"/>
          <c:order val="0"/>
          <c:tx>
            <c:strRef>
              <c:f>Sheet1!$B$1</c:f>
              <c:strCache>
                <c:ptCount val="1"/>
                <c:pt idx="0">
                  <c:v>Quit Rates</c:v>
                </c:pt>
              </c:strCache>
            </c:strRef>
          </c:tx>
          <c:spPr>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scene3d>
              <a:camera prst="orthographicFront"/>
              <a:lightRig rig="threePt" dir="t"/>
            </a:scene3d>
            <a:sp3d>
              <a:bevelT/>
            </a:sp3d>
          </c:spPr>
          <c:invertIfNegative val="0"/>
          <c:cat>
            <c:strRef>
              <c:f>Sheet1!$A$2:$A$15</c:f>
              <c:strCache>
                <c:ptCount val="14"/>
                <c:pt idx="0">
                  <c:v>No mental illness</c:v>
                </c:pt>
                <c:pt idx="1">
                  <c:v>Panic disorder</c:v>
                </c:pt>
                <c:pt idx="2">
                  <c:v>MDD</c:v>
                </c:pt>
                <c:pt idx="3">
                  <c:v>Dysthymia</c:v>
                </c:pt>
                <c:pt idx="4">
                  <c:v>Agoraphobia</c:v>
                </c:pt>
                <c:pt idx="5">
                  <c:v>Alc ab/dep</c:v>
                </c:pt>
                <c:pt idx="6">
                  <c:v>Social phobia</c:v>
                </c:pt>
                <c:pt idx="7">
                  <c:v>Drug ab/dep</c:v>
                </c:pt>
                <c:pt idx="8">
                  <c:v>GAD</c:v>
                </c:pt>
                <c:pt idx="9">
                  <c:v>Simple phobia</c:v>
                </c:pt>
                <c:pt idx="10">
                  <c:v>PTSD</c:v>
                </c:pt>
                <c:pt idx="11">
                  <c:v>ASPD</c:v>
                </c:pt>
                <c:pt idx="12">
                  <c:v>Psychosis</c:v>
                </c:pt>
                <c:pt idx="13">
                  <c:v>Bipolar disorder</c:v>
                </c:pt>
              </c:strCache>
            </c:strRef>
          </c:cat>
          <c:val>
            <c:numRef>
              <c:f>Sheet1!$B$2:$B$15</c:f>
              <c:numCache>
                <c:formatCode>General</c:formatCode>
                <c:ptCount val="14"/>
                <c:pt idx="0">
                  <c:v>42.5</c:v>
                </c:pt>
                <c:pt idx="1">
                  <c:v>41.4</c:v>
                </c:pt>
                <c:pt idx="2">
                  <c:v>38.1</c:v>
                </c:pt>
                <c:pt idx="3">
                  <c:v>37</c:v>
                </c:pt>
                <c:pt idx="4">
                  <c:v>34.5</c:v>
                </c:pt>
                <c:pt idx="5">
                  <c:v>34</c:v>
                </c:pt>
                <c:pt idx="6">
                  <c:v>33.4</c:v>
                </c:pt>
                <c:pt idx="7">
                  <c:v>32.1</c:v>
                </c:pt>
                <c:pt idx="8">
                  <c:v>32.700000000000003</c:v>
                </c:pt>
                <c:pt idx="9">
                  <c:v>30.3</c:v>
                </c:pt>
                <c:pt idx="10">
                  <c:v>28.4</c:v>
                </c:pt>
                <c:pt idx="11">
                  <c:v>27.8</c:v>
                </c:pt>
                <c:pt idx="12">
                  <c:v>27.2</c:v>
                </c:pt>
                <c:pt idx="13">
                  <c:v>16.600000000000001</c:v>
                </c:pt>
              </c:numCache>
            </c:numRef>
          </c:val>
        </c:ser>
        <c:dLbls>
          <c:showLegendKey val="0"/>
          <c:showVal val="0"/>
          <c:showCatName val="0"/>
          <c:showSerName val="0"/>
          <c:showPercent val="0"/>
          <c:showBubbleSize val="0"/>
        </c:dLbls>
        <c:gapWidth val="150"/>
        <c:axId val="65104512"/>
        <c:axId val="65110400"/>
      </c:barChart>
      <c:catAx>
        <c:axId val="65104512"/>
        <c:scaling>
          <c:orientation val="minMax"/>
        </c:scaling>
        <c:delete val="0"/>
        <c:axPos val="b"/>
        <c:majorTickMark val="out"/>
        <c:minorTickMark val="none"/>
        <c:tickLblPos val="nextTo"/>
        <c:crossAx val="65110400"/>
        <c:crosses val="autoZero"/>
        <c:auto val="1"/>
        <c:lblAlgn val="ctr"/>
        <c:lblOffset val="100"/>
        <c:noMultiLvlLbl val="0"/>
      </c:catAx>
      <c:valAx>
        <c:axId val="65110400"/>
        <c:scaling>
          <c:orientation val="minMax"/>
          <c:max val="60"/>
        </c:scaling>
        <c:delete val="0"/>
        <c:axPos val="l"/>
        <c:majorGridlines/>
        <c:numFmt formatCode="General" sourceLinked="1"/>
        <c:majorTickMark val="out"/>
        <c:minorTickMark val="none"/>
        <c:tickLblPos val="nextTo"/>
        <c:crossAx val="65104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CEA0E-9341-4856-B58F-B1B5AD8966B1}" type="doc">
      <dgm:prSet loTypeId="urn:microsoft.com/office/officeart/2005/8/layout/process2" loCatId="process" qsTypeId="urn:microsoft.com/office/officeart/2005/8/quickstyle/simple1" qsCatId="simple" csTypeId="urn:microsoft.com/office/officeart/2005/8/colors/accent1_2" csCatId="accent1" phldr="1"/>
      <dgm:spPr/>
    </dgm:pt>
    <dgm:pt modelId="{BAA1E6D2-757D-4C44-9585-10EAD1C05881}">
      <dgm:prSet phldrT="[Text]"/>
      <dgm:spPr/>
      <dgm:t>
        <a:bodyPr/>
        <a:lstStyle/>
        <a:p>
          <a:r>
            <a:rPr lang="en-US" dirty="0" smtClean="0"/>
            <a:t>Mailed study invitation and called (n=147)</a:t>
          </a:r>
          <a:endParaRPr lang="en-US" dirty="0"/>
        </a:p>
      </dgm:t>
    </dgm:pt>
    <dgm:pt modelId="{F34C2F45-0FDC-41F3-B5D1-0DF91E2BA912}" type="parTrans" cxnId="{264E6794-70EC-4A9C-B7AD-DFA527C3A4A3}">
      <dgm:prSet/>
      <dgm:spPr/>
      <dgm:t>
        <a:bodyPr/>
        <a:lstStyle/>
        <a:p>
          <a:endParaRPr lang="en-US"/>
        </a:p>
      </dgm:t>
    </dgm:pt>
    <dgm:pt modelId="{00040BFD-D24A-4940-AD0C-059F888B48DB}" type="sibTrans" cxnId="{264E6794-70EC-4A9C-B7AD-DFA527C3A4A3}">
      <dgm:prSet/>
      <dgm:spPr/>
      <dgm:t>
        <a:bodyPr/>
        <a:lstStyle/>
        <a:p>
          <a:endParaRPr lang="en-US"/>
        </a:p>
      </dgm:t>
    </dgm:pt>
    <dgm:pt modelId="{15B7525B-B90E-4C98-B36F-CE33C6B8340C}">
      <dgm:prSet phldrT="[Text]"/>
      <dgm:spPr/>
      <dgm:t>
        <a:bodyPr/>
        <a:lstStyle/>
        <a:p>
          <a:r>
            <a:rPr lang="en-US" dirty="0" smtClean="0"/>
            <a:t>Screened by phone (n=42)</a:t>
          </a:r>
          <a:endParaRPr lang="en-US" dirty="0"/>
        </a:p>
      </dgm:t>
    </dgm:pt>
    <dgm:pt modelId="{017A405B-0F1F-487A-8299-7746F2BB4819}" type="parTrans" cxnId="{12A204BA-7207-49B2-A85D-FF0A6B0BC0B2}">
      <dgm:prSet/>
      <dgm:spPr/>
      <dgm:t>
        <a:bodyPr/>
        <a:lstStyle/>
        <a:p>
          <a:endParaRPr lang="en-US"/>
        </a:p>
      </dgm:t>
    </dgm:pt>
    <dgm:pt modelId="{BABE2F13-91F0-450C-9516-7B71209DF6D1}" type="sibTrans" cxnId="{12A204BA-7207-49B2-A85D-FF0A6B0BC0B2}">
      <dgm:prSet/>
      <dgm:spPr/>
      <dgm:t>
        <a:bodyPr/>
        <a:lstStyle/>
        <a:p>
          <a:endParaRPr lang="en-US"/>
        </a:p>
      </dgm:t>
    </dgm:pt>
    <dgm:pt modelId="{AF586B1B-ED50-4B60-8BC4-C8F21CDFF98C}">
      <dgm:prSet phldrT="[Text]"/>
      <dgm:spPr/>
      <dgm:t>
        <a:bodyPr/>
        <a:lstStyle/>
        <a:p>
          <a:r>
            <a:rPr lang="en-US" dirty="0" smtClean="0"/>
            <a:t>Screened in person (n=5)</a:t>
          </a:r>
          <a:endParaRPr lang="en-US" dirty="0"/>
        </a:p>
      </dgm:t>
    </dgm:pt>
    <dgm:pt modelId="{ACCFD8A7-4352-46F7-92E6-EFE169AB4EAC}" type="parTrans" cxnId="{FC8CA029-519B-4F09-ADAB-63FCE0E8EF62}">
      <dgm:prSet/>
      <dgm:spPr/>
      <dgm:t>
        <a:bodyPr/>
        <a:lstStyle/>
        <a:p>
          <a:endParaRPr lang="en-US"/>
        </a:p>
      </dgm:t>
    </dgm:pt>
    <dgm:pt modelId="{93646F7C-0F79-4025-8C1D-A5EF28720FB8}" type="sibTrans" cxnId="{FC8CA029-519B-4F09-ADAB-63FCE0E8EF62}">
      <dgm:prSet/>
      <dgm:spPr/>
      <dgm:t>
        <a:bodyPr/>
        <a:lstStyle/>
        <a:p>
          <a:endParaRPr lang="en-US"/>
        </a:p>
      </dgm:t>
    </dgm:pt>
    <dgm:pt modelId="{DE5515CB-14A3-4970-AC57-0398596FF981}">
      <dgm:prSet phldrT="[Text]"/>
      <dgm:spPr/>
      <dgm:t>
        <a:bodyPr/>
        <a:lstStyle/>
        <a:p>
          <a:r>
            <a:rPr lang="en-US" dirty="0" smtClean="0"/>
            <a:t>Enrolled in study (n=3)</a:t>
          </a:r>
          <a:endParaRPr lang="en-US" dirty="0"/>
        </a:p>
      </dgm:t>
    </dgm:pt>
    <dgm:pt modelId="{ECA16918-B555-49D5-AAA1-71F73154DB0F}" type="parTrans" cxnId="{E2632AE0-4734-4BA4-A641-A96A4C95C327}">
      <dgm:prSet/>
      <dgm:spPr/>
      <dgm:t>
        <a:bodyPr/>
        <a:lstStyle/>
        <a:p>
          <a:endParaRPr lang="en-US"/>
        </a:p>
      </dgm:t>
    </dgm:pt>
    <dgm:pt modelId="{D69E229F-252A-48F5-BE64-1317E3F7D240}" type="sibTrans" cxnId="{E2632AE0-4734-4BA4-A641-A96A4C95C327}">
      <dgm:prSet/>
      <dgm:spPr/>
      <dgm:t>
        <a:bodyPr/>
        <a:lstStyle/>
        <a:p>
          <a:endParaRPr lang="en-US"/>
        </a:p>
      </dgm:t>
    </dgm:pt>
    <dgm:pt modelId="{D22CF99B-A824-4B80-9941-F82A02B785D0}" type="pres">
      <dgm:prSet presAssocID="{4DBCEA0E-9341-4856-B58F-B1B5AD8966B1}" presName="linearFlow" presStyleCnt="0">
        <dgm:presLayoutVars>
          <dgm:resizeHandles val="exact"/>
        </dgm:presLayoutVars>
      </dgm:prSet>
      <dgm:spPr/>
    </dgm:pt>
    <dgm:pt modelId="{E6EE1782-040B-4AA2-8756-825982D7D8AB}" type="pres">
      <dgm:prSet presAssocID="{BAA1E6D2-757D-4C44-9585-10EAD1C05881}" presName="node" presStyleLbl="node1" presStyleIdx="0" presStyleCnt="4" custScaleX="231537">
        <dgm:presLayoutVars>
          <dgm:bulletEnabled val="1"/>
        </dgm:presLayoutVars>
      </dgm:prSet>
      <dgm:spPr/>
      <dgm:t>
        <a:bodyPr/>
        <a:lstStyle/>
        <a:p>
          <a:endParaRPr lang="en-US"/>
        </a:p>
      </dgm:t>
    </dgm:pt>
    <dgm:pt modelId="{D2ADDE26-F255-4E7E-8C99-328C984B15A5}" type="pres">
      <dgm:prSet presAssocID="{00040BFD-D24A-4940-AD0C-059F888B48DB}" presName="sibTrans" presStyleLbl="sibTrans2D1" presStyleIdx="0" presStyleCnt="3"/>
      <dgm:spPr/>
      <dgm:t>
        <a:bodyPr/>
        <a:lstStyle/>
        <a:p>
          <a:endParaRPr lang="en-US"/>
        </a:p>
      </dgm:t>
    </dgm:pt>
    <dgm:pt modelId="{CDD465FE-5F0A-4265-8B11-3B82BAE02BA8}" type="pres">
      <dgm:prSet presAssocID="{00040BFD-D24A-4940-AD0C-059F888B48DB}" presName="connectorText" presStyleLbl="sibTrans2D1" presStyleIdx="0" presStyleCnt="3"/>
      <dgm:spPr/>
      <dgm:t>
        <a:bodyPr/>
        <a:lstStyle/>
        <a:p>
          <a:endParaRPr lang="en-US"/>
        </a:p>
      </dgm:t>
    </dgm:pt>
    <dgm:pt modelId="{75045A67-6BF1-4291-B4B5-0C88C02F230F}" type="pres">
      <dgm:prSet presAssocID="{15B7525B-B90E-4C98-B36F-CE33C6B8340C}" presName="node" presStyleLbl="node1" presStyleIdx="1" presStyleCnt="4" custScaleX="231537">
        <dgm:presLayoutVars>
          <dgm:bulletEnabled val="1"/>
        </dgm:presLayoutVars>
      </dgm:prSet>
      <dgm:spPr/>
      <dgm:t>
        <a:bodyPr/>
        <a:lstStyle/>
        <a:p>
          <a:endParaRPr lang="en-US"/>
        </a:p>
      </dgm:t>
    </dgm:pt>
    <dgm:pt modelId="{AB625E6D-4841-4A6A-8115-A3F2C6D5132F}" type="pres">
      <dgm:prSet presAssocID="{BABE2F13-91F0-450C-9516-7B71209DF6D1}" presName="sibTrans" presStyleLbl="sibTrans2D1" presStyleIdx="1" presStyleCnt="3"/>
      <dgm:spPr/>
      <dgm:t>
        <a:bodyPr/>
        <a:lstStyle/>
        <a:p>
          <a:endParaRPr lang="en-US"/>
        </a:p>
      </dgm:t>
    </dgm:pt>
    <dgm:pt modelId="{D207CEA4-826F-48B2-A162-056F1E24A627}" type="pres">
      <dgm:prSet presAssocID="{BABE2F13-91F0-450C-9516-7B71209DF6D1}" presName="connectorText" presStyleLbl="sibTrans2D1" presStyleIdx="1" presStyleCnt="3"/>
      <dgm:spPr/>
      <dgm:t>
        <a:bodyPr/>
        <a:lstStyle/>
        <a:p>
          <a:endParaRPr lang="en-US"/>
        </a:p>
      </dgm:t>
    </dgm:pt>
    <dgm:pt modelId="{F13D3262-26CA-4725-869F-18254BC4BE55}" type="pres">
      <dgm:prSet presAssocID="{AF586B1B-ED50-4B60-8BC4-C8F21CDFF98C}" presName="node" presStyleLbl="node1" presStyleIdx="2" presStyleCnt="4" custScaleX="231537">
        <dgm:presLayoutVars>
          <dgm:bulletEnabled val="1"/>
        </dgm:presLayoutVars>
      </dgm:prSet>
      <dgm:spPr/>
      <dgm:t>
        <a:bodyPr/>
        <a:lstStyle/>
        <a:p>
          <a:endParaRPr lang="en-US"/>
        </a:p>
      </dgm:t>
    </dgm:pt>
    <dgm:pt modelId="{6CFA244C-CC19-4252-8F6E-209774DC7BFA}" type="pres">
      <dgm:prSet presAssocID="{93646F7C-0F79-4025-8C1D-A5EF28720FB8}" presName="sibTrans" presStyleLbl="sibTrans2D1" presStyleIdx="2" presStyleCnt="3"/>
      <dgm:spPr/>
      <dgm:t>
        <a:bodyPr/>
        <a:lstStyle/>
        <a:p>
          <a:endParaRPr lang="en-US"/>
        </a:p>
      </dgm:t>
    </dgm:pt>
    <dgm:pt modelId="{69BFFF03-7BE8-4557-A8B2-28D24BAE62C7}" type="pres">
      <dgm:prSet presAssocID="{93646F7C-0F79-4025-8C1D-A5EF28720FB8}" presName="connectorText" presStyleLbl="sibTrans2D1" presStyleIdx="2" presStyleCnt="3"/>
      <dgm:spPr/>
      <dgm:t>
        <a:bodyPr/>
        <a:lstStyle/>
        <a:p>
          <a:endParaRPr lang="en-US"/>
        </a:p>
      </dgm:t>
    </dgm:pt>
    <dgm:pt modelId="{D8CAB3C5-2F13-487C-8661-094546AB66D7}" type="pres">
      <dgm:prSet presAssocID="{DE5515CB-14A3-4970-AC57-0398596FF981}" presName="node" presStyleLbl="node1" presStyleIdx="3" presStyleCnt="4" custScaleX="231537">
        <dgm:presLayoutVars>
          <dgm:bulletEnabled val="1"/>
        </dgm:presLayoutVars>
      </dgm:prSet>
      <dgm:spPr/>
      <dgm:t>
        <a:bodyPr/>
        <a:lstStyle/>
        <a:p>
          <a:endParaRPr lang="en-US"/>
        </a:p>
      </dgm:t>
    </dgm:pt>
  </dgm:ptLst>
  <dgm:cxnLst>
    <dgm:cxn modelId="{4D726D1A-E80F-449C-8D2D-074C208908C5}" type="presOf" srcId="{00040BFD-D24A-4940-AD0C-059F888B48DB}" destId="{CDD465FE-5F0A-4265-8B11-3B82BAE02BA8}" srcOrd="1" destOrd="0" presId="urn:microsoft.com/office/officeart/2005/8/layout/process2"/>
    <dgm:cxn modelId="{FC8CA029-519B-4F09-ADAB-63FCE0E8EF62}" srcId="{4DBCEA0E-9341-4856-B58F-B1B5AD8966B1}" destId="{AF586B1B-ED50-4B60-8BC4-C8F21CDFF98C}" srcOrd="2" destOrd="0" parTransId="{ACCFD8A7-4352-46F7-92E6-EFE169AB4EAC}" sibTransId="{93646F7C-0F79-4025-8C1D-A5EF28720FB8}"/>
    <dgm:cxn modelId="{602F16C7-9A71-45CB-8B38-4E40CB4E9B45}" type="presOf" srcId="{4DBCEA0E-9341-4856-B58F-B1B5AD8966B1}" destId="{D22CF99B-A824-4B80-9941-F82A02B785D0}" srcOrd="0" destOrd="0" presId="urn:microsoft.com/office/officeart/2005/8/layout/process2"/>
    <dgm:cxn modelId="{DFD75F7B-73A8-40B8-9968-D785F786AB29}" type="presOf" srcId="{AF586B1B-ED50-4B60-8BC4-C8F21CDFF98C}" destId="{F13D3262-26CA-4725-869F-18254BC4BE55}" srcOrd="0" destOrd="0" presId="urn:microsoft.com/office/officeart/2005/8/layout/process2"/>
    <dgm:cxn modelId="{1A032318-2393-40FF-B6CD-5A37B9BE00E3}" type="presOf" srcId="{BABE2F13-91F0-450C-9516-7B71209DF6D1}" destId="{AB625E6D-4841-4A6A-8115-A3F2C6D5132F}" srcOrd="0" destOrd="0" presId="urn:microsoft.com/office/officeart/2005/8/layout/process2"/>
    <dgm:cxn modelId="{B5AF5360-336F-4AC2-8CAD-FDAC4484D99C}" type="presOf" srcId="{00040BFD-D24A-4940-AD0C-059F888B48DB}" destId="{D2ADDE26-F255-4E7E-8C99-328C984B15A5}" srcOrd="0" destOrd="0" presId="urn:microsoft.com/office/officeart/2005/8/layout/process2"/>
    <dgm:cxn modelId="{E40B2AD5-F574-4A40-B496-F478C1E0A30E}" type="presOf" srcId="{BAA1E6D2-757D-4C44-9585-10EAD1C05881}" destId="{E6EE1782-040B-4AA2-8756-825982D7D8AB}" srcOrd="0" destOrd="0" presId="urn:microsoft.com/office/officeart/2005/8/layout/process2"/>
    <dgm:cxn modelId="{9F0FE7D1-8C06-4416-A785-6F6A5B38E28C}" type="presOf" srcId="{DE5515CB-14A3-4970-AC57-0398596FF981}" destId="{D8CAB3C5-2F13-487C-8661-094546AB66D7}" srcOrd="0" destOrd="0" presId="urn:microsoft.com/office/officeart/2005/8/layout/process2"/>
    <dgm:cxn modelId="{1038E28B-B2DC-4277-B56F-2D97DDBA92DB}" type="presOf" srcId="{15B7525B-B90E-4C98-B36F-CE33C6B8340C}" destId="{75045A67-6BF1-4291-B4B5-0C88C02F230F}" srcOrd="0" destOrd="0" presId="urn:microsoft.com/office/officeart/2005/8/layout/process2"/>
    <dgm:cxn modelId="{0E8EEE93-9249-45D3-BE1E-510869DB6FFC}" type="presOf" srcId="{BABE2F13-91F0-450C-9516-7B71209DF6D1}" destId="{D207CEA4-826F-48B2-A162-056F1E24A627}" srcOrd="1" destOrd="0" presId="urn:microsoft.com/office/officeart/2005/8/layout/process2"/>
    <dgm:cxn modelId="{E2632AE0-4734-4BA4-A641-A96A4C95C327}" srcId="{4DBCEA0E-9341-4856-B58F-B1B5AD8966B1}" destId="{DE5515CB-14A3-4970-AC57-0398596FF981}" srcOrd="3" destOrd="0" parTransId="{ECA16918-B555-49D5-AAA1-71F73154DB0F}" sibTransId="{D69E229F-252A-48F5-BE64-1317E3F7D240}"/>
    <dgm:cxn modelId="{264E6794-70EC-4A9C-B7AD-DFA527C3A4A3}" srcId="{4DBCEA0E-9341-4856-B58F-B1B5AD8966B1}" destId="{BAA1E6D2-757D-4C44-9585-10EAD1C05881}" srcOrd="0" destOrd="0" parTransId="{F34C2F45-0FDC-41F3-B5D1-0DF91E2BA912}" sibTransId="{00040BFD-D24A-4940-AD0C-059F888B48DB}"/>
    <dgm:cxn modelId="{12A204BA-7207-49B2-A85D-FF0A6B0BC0B2}" srcId="{4DBCEA0E-9341-4856-B58F-B1B5AD8966B1}" destId="{15B7525B-B90E-4C98-B36F-CE33C6B8340C}" srcOrd="1" destOrd="0" parTransId="{017A405B-0F1F-487A-8299-7746F2BB4819}" sibTransId="{BABE2F13-91F0-450C-9516-7B71209DF6D1}"/>
    <dgm:cxn modelId="{3D9456B1-6E6D-423D-BF9A-D622E39C0A11}" type="presOf" srcId="{93646F7C-0F79-4025-8C1D-A5EF28720FB8}" destId="{6CFA244C-CC19-4252-8F6E-209774DC7BFA}" srcOrd="0" destOrd="0" presId="urn:microsoft.com/office/officeart/2005/8/layout/process2"/>
    <dgm:cxn modelId="{159D833C-171B-4AAE-BB5D-2DE7977E1882}" type="presOf" srcId="{93646F7C-0F79-4025-8C1D-A5EF28720FB8}" destId="{69BFFF03-7BE8-4557-A8B2-28D24BAE62C7}" srcOrd="1" destOrd="0" presId="urn:microsoft.com/office/officeart/2005/8/layout/process2"/>
    <dgm:cxn modelId="{ED2B650C-7463-4595-ACDE-863B631AD016}" type="presParOf" srcId="{D22CF99B-A824-4B80-9941-F82A02B785D0}" destId="{E6EE1782-040B-4AA2-8756-825982D7D8AB}" srcOrd="0" destOrd="0" presId="urn:microsoft.com/office/officeart/2005/8/layout/process2"/>
    <dgm:cxn modelId="{598793AC-9107-4572-B25C-EB36B1E82960}" type="presParOf" srcId="{D22CF99B-A824-4B80-9941-F82A02B785D0}" destId="{D2ADDE26-F255-4E7E-8C99-328C984B15A5}" srcOrd="1" destOrd="0" presId="urn:microsoft.com/office/officeart/2005/8/layout/process2"/>
    <dgm:cxn modelId="{D6F3F7BE-0704-4293-B149-790B2210770E}" type="presParOf" srcId="{D2ADDE26-F255-4E7E-8C99-328C984B15A5}" destId="{CDD465FE-5F0A-4265-8B11-3B82BAE02BA8}" srcOrd="0" destOrd="0" presId="urn:microsoft.com/office/officeart/2005/8/layout/process2"/>
    <dgm:cxn modelId="{5AD9D96A-2D37-4FD0-BCDE-AA3A61159489}" type="presParOf" srcId="{D22CF99B-A824-4B80-9941-F82A02B785D0}" destId="{75045A67-6BF1-4291-B4B5-0C88C02F230F}" srcOrd="2" destOrd="0" presId="urn:microsoft.com/office/officeart/2005/8/layout/process2"/>
    <dgm:cxn modelId="{EFAC9799-88C9-433D-BFFE-178CBB5E71DF}" type="presParOf" srcId="{D22CF99B-A824-4B80-9941-F82A02B785D0}" destId="{AB625E6D-4841-4A6A-8115-A3F2C6D5132F}" srcOrd="3" destOrd="0" presId="urn:microsoft.com/office/officeart/2005/8/layout/process2"/>
    <dgm:cxn modelId="{3049A469-3B86-4B8D-879D-1FFB057B4B8C}" type="presParOf" srcId="{AB625E6D-4841-4A6A-8115-A3F2C6D5132F}" destId="{D207CEA4-826F-48B2-A162-056F1E24A627}" srcOrd="0" destOrd="0" presId="urn:microsoft.com/office/officeart/2005/8/layout/process2"/>
    <dgm:cxn modelId="{EEA02FCB-DD02-44C1-8535-5A00DC2B58EE}" type="presParOf" srcId="{D22CF99B-A824-4B80-9941-F82A02B785D0}" destId="{F13D3262-26CA-4725-869F-18254BC4BE55}" srcOrd="4" destOrd="0" presId="urn:microsoft.com/office/officeart/2005/8/layout/process2"/>
    <dgm:cxn modelId="{EFCA90D2-3579-4C78-9CFC-C1E61EEBA828}" type="presParOf" srcId="{D22CF99B-A824-4B80-9941-F82A02B785D0}" destId="{6CFA244C-CC19-4252-8F6E-209774DC7BFA}" srcOrd="5" destOrd="0" presId="urn:microsoft.com/office/officeart/2005/8/layout/process2"/>
    <dgm:cxn modelId="{E30D6911-64D6-46FE-9961-907CC7237673}" type="presParOf" srcId="{6CFA244C-CC19-4252-8F6E-209774DC7BFA}" destId="{69BFFF03-7BE8-4557-A8B2-28D24BAE62C7}" srcOrd="0" destOrd="0" presId="urn:microsoft.com/office/officeart/2005/8/layout/process2"/>
    <dgm:cxn modelId="{A5BA2C8D-8649-46A9-B16E-BE975A1A842C}" type="presParOf" srcId="{D22CF99B-A824-4B80-9941-F82A02B785D0}" destId="{D8CAB3C5-2F13-487C-8661-094546AB66D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6580894D-4A8A-47F3-9EE3-C7276F354B57}" type="datetimeFigureOut">
              <a:rPr lang="en-US" smtClean="0"/>
              <a:t>7/1/2013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4969415E-7C74-4F96-B585-46B835C717A4}" type="slidenum">
              <a:rPr lang="en-US" smtClean="0"/>
              <a:t>‹#›</a:t>
            </a:fld>
            <a:endParaRPr lang="en-US"/>
          </a:p>
        </p:txBody>
      </p:sp>
    </p:spTree>
    <p:extLst>
      <p:ext uri="{BB962C8B-B14F-4D97-AF65-F5344CB8AC3E}">
        <p14:creationId xmlns:p14="http://schemas.microsoft.com/office/powerpoint/2010/main" val="343838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6E8DA5-8D32-4C72-B791-7D8519B4F599}" type="datetimeFigureOut">
              <a:rPr lang="en-US" smtClean="0"/>
              <a:t>7/1/2013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4AAB7600-8FDC-4CAB-AC56-7B1E63B59F82}" type="slidenum">
              <a:rPr lang="en-US" smtClean="0"/>
              <a:t>‹#›</a:t>
            </a:fld>
            <a:endParaRPr lang="en-US"/>
          </a:p>
        </p:txBody>
      </p:sp>
    </p:spTree>
    <p:extLst>
      <p:ext uri="{BB962C8B-B14F-4D97-AF65-F5344CB8AC3E}">
        <p14:creationId xmlns:p14="http://schemas.microsoft.com/office/powerpoint/2010/main" val="356928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t>2</a:t>
            </a:fld>
            <a:endParaRPr lang="en-US"/>
          </a:p>
        </p:txBody>
      </p:sp>
    </p:spTree>
    <p:extLst>
      <p:ext uri="{BB962C8B-B14F-4D97-AF65-F5344CB8AC3E}">
        <p14:creationId xmlns:p14="http://schemas.microsoft.com/office/powerpoint/2010/main" val="194583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AB7600-8FDC-4CAB-AC56-7B1E63B59F8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45834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67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1368425" y="762000"/>
            <a:ext cx="6400800" cy="1311275"/>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1368425" y="2911475"/>
            <a:ext cx="64770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1320800" y="5378450"/>
            <a:ext cx="1622425" cy="457200"/>
          </a:xfrm>
        </p:spPr>
        <p:txBody>
          <a:bodyPr/>
          <a:lstStyle>
            <a:lvl1pPr>
              <a:defRPr smtClean="0"/>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71825" y="5378450"/>
            <a:ext cx="2997200" cy="457200"/>
          </a:xfrm>
        </p:spPr>
        <p:txBody>
          <a:bodyPr/>
          <a:lstStyle>
            <a:lvl1pPr>
              <a:defRPr smtClean="0"/>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50025" y="5378450"/>
            <a:ext cx="1371600" cy="457200"/>
          </a:xfrm>
        </p:spPr>
        <p:txBody>
          <a:bodyPr/>
          <a:lstStyle>
            <a:lvl1pPr>
              <a:defRPr smtClean="0"/>
            </a:lvl1pPr>
          </a:lstStyle>
          <a:p>
            <a:pPr>
              <a:defRPr/>
            </a:pPr>
            <a:fld id="{9B0F1C43-B661-45FE-A326-9AE36693A2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28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AB2EC547-930C-4EA8-8189-EF9C74CC78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68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461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09600"/>
            <a:ext cx="5505450" cy="461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2CC28CE-40D8-4701-B36D-B7BBE002AB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337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71EF6BBD-E8D7-45E4-9048-486D1EDB94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017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D7E256F-9443-40F0-B35D-46E9FD3AE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90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39875"/>
            <a:ext cx="3695700"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39875"/>
            <a:ext cx="3695700"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A890389-CADD-4CBF-848C-EEAF02A033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527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6E941890-4866-4B2D-9BEB-5A0AA88965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85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D5D219F8-3018-4E63-B708-0C0A74443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611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F60112AD-0664-4BBF-9EE6-DDE82493B8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993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94243A0-FD85-45BA-8720-3E04196C6A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447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54B1F724-5A58-4A3F-B2F4-91EFC32547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97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838200" y="6096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7" name="Rectangle 9"/>
          <p:cNvSpPr>
            <a:spLocks noGrp="1" noChangeArrowheads="1"/>
          </p:cNvSpPr>
          <p:nvPr>
            <p:ph type="body" idx="1"/>
          </p:nvPr>
        </p:nvSpPr>
        <p:spPr bwMode="auto">
          <a:xfrm>
            <a:off x="838200" y="1539875"/>
            <a:ext cx="75438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838200" y="537845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35" name="Rectangle 11"/>
          <p:cNvSpPr>
            <a:spLocks noGrp="1" noChangeArrowheads="1"/>
          </p:cNvSpPr>
          <p:nvPr>
            <p:ph type="ftr" sz="quarter" idx="3"/>
          </p:nvPr>
        </p:nvSpPr>
        <p:spPr bwMode="auto">
          <a:xfrm>
            <a:off x="2819400" y="537845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6" name="Rectangle 12"/>
          <p:cNvSpPr>
            <a:spLocks noGrp="1" noChangeArrowheads="1"/>
          </p:cNvSpPr>
          <p:nvPr>
            <p:ph type="sldNum" sz="quarter" idx="4"/>
          </p:nvPr>
        </p:nvSpPr>
        <p:spPr bwMode="auto">
          <a:xfrm>
            <a:off x="6858000" y="537845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91E8DCBF-3A07-4D39-BAD7-CAE9EBB64560}"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67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20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pitchFamily="34" charset="0"/>
        </a:defRPr>
      </a:lvl2pPr>
      <a:lvl3pPr algn="ctr" rtl="0" eaLnBrk="0" fontAlgn="base" hangingPunct="0">
        <a:spcBef>
          <a:spcPct val="0"/>
        </a:spcBef>
        <a:spcAft>
          <a:spcPct val="0"/>
        </a:spcAft>
        <a:defRPr sz="4000" b="1">
          <a:solidFill>
            <a:schemeClr val="tx1"/>
          </a:solidFill>
          <a:latin typeface="Arial" pitchFamily="34" charset="0"/>
        </a:defRPr>
      </a:lvl3pPr>
      <a:lvl4pPr algn="ctr" rtl="0" eaLnBrk="0" fontAlgn="base" hangingPunct="0">
        <a:spcBef>
          <a:spcPct val="0"/>
        </a:spcBef>
        <a:spcAft>
          <a:spcPct val="0"/>
        </a:spcAft>
        <a:defRPr sz="4000" b="1">
          <a:solidFill>
            <a:schemeClr val="tx1"/>
          </a:solidFill>
          <a:latin typeface="Arial" pitchFamily="34" charset="0"/>
        </a:defRPr>
      </a:lvl4pPr>
      <a:lvl5pPr algn="ctr" rtl="0" eaLnBrk="0" fontAlgn="base" hangingPunct="0">
        <a:spcBef>
          <a:spcPct val="0"/>
        </a:spcBef>
        <a:spcAft>
          <a:spcPct val="0"/>
        </a:spcAft>
        <a:defRPr sz="4000" b="1">
          <a:solidFill>
            <a:schemeClr val="tx1"/>
          </a:solidFill>
          <a:latin typeface="Arial" pitchFamily="34" charset="0"/>
        </a:defRPr>
      </a:lvl5pPr>
      <a:lvl6pPr marL="457200" algn="ctr" rtl="0" fontAlgn="base">
        <a:spcBef>
          <a:spcPct val="0"/>
        </a:spcBef>
        <a:spcAft>
          <a:spcPct val="0"/>
        </a:spcAft>
        <a:defRPr sz="4000" b="1">
          <a:solidFill>
            <a:schemeClr val="tx1"/>
          </a:solidFill>
          <a:latin typeface="Arial" pitchFamily="34" charset="0"/>
        </a:defRPr>
      </a:lvl6pPr>
      <a:lvl7pPr marL="914400" algn="ctr" rtl="0" fontAlgn="base">
        <a:spcBef>
          <a:spcPct val="0"/>
        </a:spcBef>
        <a:spcAft>
          <a:spcPct val="0"/>
        </a:spcAft>
        <a:defRPr sz="4000" b="1">
          <a:solidFill>
            <a:schemeClr val="tx1"/>
          </a:solidFill>
          <a:latin typeface="Arial" pitchFamily="34" charset="0"/>
        </a:defRPr>
      </a:lvl7pPr>
      <a:lvl8pPr marL="1371600" algn="ctr" rtl="0" fontAlgn="base">
        <a:spcBef>
          <a:spcPct val="0"/>
        </a:spcBef>
        <a:spcAft>
          <a:spcPct val="0"/>
        </a:spcAft>
        <a:defRPr sz="4000" b="1">
          <a:solidFill>
            <a:schemeClr val="tx1"/>
          </a:solidFill>
          <a:latin typeface="Arial" pitchFamily="34" charset="0"/>
        </a:defRPr>
      </a:lvl8pPr>
      <a:lvl9pPr marL="1828800" algn="ctr" rtl="0" fontAlgn="base">
        <a:spcBef>
          <a:spcPct val="0"/>
        </a:spcBef>
        <a:spcAft>
          <a:spcPct val="0"/>
        </a:spcAft>
        <a:defRPr sz="40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12779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rgbClr val="127796"/>
        </a:buClr>
        <a:buSzPct val="90000"/>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127796"/>
        </a:buClr>
        <a:buSzPct val="70000"/>
        <a:buChar char="•"/>
        <a:defRPr sz="2000">
          <a:solidFill>
            <a:schemeClr val="tx1"/>
          </a:solidFill>
          <a:latin typeface="+mn-lt"/>
        </a:defRPr>
      </a:lvl5pPr>
      <a:lvl6pPr marL="2514600" indent="-228600" algn="l" rtl="0" fontAlgn="base">
        <a:spcBef>
          <a:spcPct val="20000"/>
        </a:spcBef>
        <a:spcAft>
          <a:spcPct val="0"/>
        </a:spcAft>
        <a:buClr>
          <a:srgbClr val="127796"/>
        </a:buClr>
        <a:buSzPct val="70000"/>
        <a:buChar char="•"/>
        <a:defRPr sz="2000">
          <a:solidFill>
            <a:schemeClr val="tx1"/>
          </a:solidFill>
          <a:latin typeface="+mn-lt"/>
        </a:defRPr>
      </a:lvl6pPr>
      <a:lvl7pPr marL="2971800" indent="-228600" algn="l" rtl="0" fontAlgn="base">
        <a:spcBef>
          <a:spcPct val="20000"/>
        </a:spcBef>
        <a:spcAft>
          <a:spcPct val="0"/>
        </a:spcAft>
        <a:buClr>
          <a:srgbClr val="127796"/>
        </a:buClr>
        <a:buSzPct val="70000"/>
        <a:buChar char="•"/>
        <a:defRPr sz="2000">
          <a:solidFill>
            <a:schemeClr val="tx1"/>
          </a:solidFill>
          <a:latin typeface="+mn-lt"/>
        </a:defRPr>
      </a:lvl7pPr>
      <a:lvl8pPr marL="3429000" indent="-228600" algn="l" rtl="0" fontAlgn="base">
        <a:spcBef>
          <a:spcPct val="20000"/>
        </a:spcBef>
        <a:spcAft>
          <a:spcPct val="0"/>
        </a:spcAft>
        <a:buClr>
          <a:srgbClr val="127796"/>
        </a:buClr>
        <a:buSzPct val="70000"/>
        <a:buChar char="•"/>
        <a:defRPr sz="2000">
          <a:solidFill>
            <a:schemeClr val="tx1"/>
          </a:solidFill>
          <a:latin typeface="+mn-lt"/>
        </a:defRPr>
      </a:lvl8pPr>
      <a:lvl9pPr marL="3886200" indent="-228600" algn="l" rtl="0" fontAlgn="base">
        <a:spcBef>
          <a:spcPct val="20000"/>
        </a:spcBef>
        <a:spcAft>
          <a:spcPct val="0"/>
        </a:spcAft>
        <a:buClr>
          <a:srgbClr val="127796"/>
        </a:buClr>
        <a:buSzPct val="7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990600" y="381000"/>
            <a:ext cx="7239000" cy="1200329"/>
          </a:xfrm>
        </p:spPr>
        <p:txBody>
          <a:bodyPr/>
          <a:lstStyle/>
          <a:p>
            <a:pPr eaLnBrk="1" hangingPunct="1"/>
            <a:r>
              <a:rPr lang="en-US" sz="3600" dirty="0">
                <a:latin typeface="+mn-lt"/>
              </a:rPr>
              <a:t>Targeted ACT Intervention for </a:t>
            </a:r>
            <a:br>
              <a:rPr lang="en-US" sz="3600" dirty="0">
                <a:latin typeface="+mn-lt"/>
              </a:rPr>
            </a:br>
            <a:r>
              <a:rPr lang="en-US" sz="3600" dirty="0">
                <a:latin typeface="+mn-lt"/>
              </a:rPr>
              <a:t>Smokers with Bipolar Disorder</a:t>
            </a:r>
            <a:endParaRPr lang="en-US" sz="3600" dirty="0" smtClean="0">
              <a:latin typeface="+mn-lt"/>
            </a:endParaRPr>
          </a:p>
        </p:txBody>
      </p:sp>
      <p:sp>
        <p:nvSpPr>
          <p:cNvPr id="4099" name="Rectangle 5"/>
          <p:cNvSpPr>
            <a:spLocks noGrp="1" noChangeArrowheads="1"/>
          </p:cNvSpPr>
          <p:nvPr>
            <p:ph type="subTitle" idx="1"/>
          </p:nvPr>
        </p:nvSpPr>
        <p:spPr>
          <a:xfrm>
            <a:off x="723900" y="4495800"/>
            <a:ext cx="7620000" cy="1295400"/>
          </a:xfrm>
        </p:spPr>
        <p:txBody>
          <a:bodyPr/>
          <a:lstStyle/>
          <a:p>
            <a:pPr eaLnBrk="1" hangingPunct="1"/>
            <a:r>
              <a:rPr lang="en-US" sz="2000" b="1" dirty="0">
                <a:ea typeface="ＭＳ Ｐゴシック" pitchFamily="34" charset="-128"/>
              </a:rPr>
              <a:t>Jaimee L. Heffner, PhD</a:t>
            </a:r>
          </a:p>
          <a:p>
            <a:pPr eaLnBrk="1" hangingPunct="1"/>
            <a:r>
              <a:rPr lang="en-US" sz="1800" dirty="0">
                <a:ea typeface="ＭＳ Ｐゴシック" pitchFamily="34" charset="-128"/>
              </a:rPr>
              <a:t>Public Health Sciences, </a:t>
            </a:r>
            <a:r>
              <a:rPr lang="en-US" sz="1800" dirty="0" smtClean="0">
                <a:ea typeface="ＭＳ Ｐゴシック" pitchFamily="34" charset="-128"/>
              </a:rPr>
              <a:t>Fred </a:t>
            </a:r>
            <a:r>
              <a:rPr lang="en-US" sz="1800" dirty="0">
                <a:ea typeface="ＭＳ Ｐゴシック" pitchFamily="34" charset="-128"/>
              </a:rPr>
              <a:t>Hutchinson Cancer Research Center</a:t>
            </a:r>
          </a:p>
          <a:p>
            <a:pPr eaLnBrk="1" hangingPunct="1"/>
            <a:r>
              <a:rPr lang="en-US" sz="1800" dirty="0">
                <a:ea typeface="ＭＳ Ｐゴシック" pitchFamily="34" charset="-128"/>
              </a:rPr>
              <a:t>Seattle, WA, USA</a:t>
            </a:r>
          </a:p>
          <a:p>
            <a:pPr eaLnBrk="1" hangingPunct="1"/>
            <a:endParaRPr lang="en-US"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4343400" cy="252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5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LiFT</a:t>
            </a:r>
            <a:r>
              <a:rPr lang="en-US" dirty="0" smtClean="0"/>
              <a:t> Session Structure</a:t>
            </a:r>
            <a:endParaRPr lang="en-US" dirty="0"/>
          </a:p>
        </p:txBody>
      </p:sp>
      <p:sp>
        <p:nvSpPr>
          <p:cNvPr id="3" name="Content Placeholder 2"/>
          <p:cNvSpPr>
            <a:spLocks noGrp="1"/>
          </p:cNvSpPr>
          <p:nvPr>
            <p:ph idx="1"/>
          </p:nvPr>
        </p:nvSpPr>
        <p:spPr>
          <a:xfrm>
            <a:off x="876300" y="1461394"/>
            <a:ext cx="7543800" cy="3686175"/>
          </a:xfrm>
        </p:spPr>
        <p:txBody>
          <a:bodyPr/>
          <a:lstStyle/>
          <a:p>
            <a:pPr marL="0" indent="0">
              <a:buNone/>
            </a:pPr>
            <a:endParaRPr lang="en-US" dirty="0"/>
          </a:p>
        </p:txBody>
      </p:sp>
      <p:sp>
        <p:nvSpPr>
          <p:cNvPr id="7" name="Flowchart: Process 6"/>
          <p:cNvSpPr/>
          <p:nvPr/>
        </p:nvSpPr>
        <p:spPr>
          <a:xfrm>
            <a:off x="3810000" y="1752600"/>
            <a:ext cx="16764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Values</a:t>
            </a:r>
            <a:endParaRPr lang="en-US" dirty="0"/>
          </a:p>
        </p:txBody>
      </p:sp>
      <p:sp>
        <p:nvSpPr>
          <p:cNvPr id="8" name="Flowchart: Process 7"/>
          <p:cNvSpPr/>
          <p:nvPr/>
        </p:nvSpPr>
        <p:spPr>
          <a:xfrm>
            <a:off x="914400" y="3124200"/>
            <a:ext cx="1600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Acceptance</a:t>
            </a:r>
            <a:endParaRPr lang="en-US" dirty="0"/>
          </a:p>
        </p:txBody>
      </p:sp>
      <p:sp>
        <p:nvSpPr>
          <p:cNvPr id="9" name="Flowchart: Process 8"/>
          <p:cNvSpPr/>
          <p:nvPr/>
        </p:nvSpPr>
        <p:spPr>
          <a:xfrm>
            <a:off x="2819400" y="3124200"/>
            <a:ext cx="1600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Defusion</a:t>
            </a:r>
            <a:endParaRPr lang="en-US" dirty="0"/>
          </a:p>
        </p:txBody>
      </p:sp>
      <p:sp>
        <p:nvSpPr>
          <p:cNvPr id="10" name="Flowchart: Process 9"/>
          <p:cNvSpPr/>
          <p:nvPr/>
        </p:nvSpPr>
        <p:spPr>
          <a:xfrm>
            <a:off x="4724400" y="3124200"/>
            <a:ext cx="16764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as Context</a:t>
            </a:r>
            <a:endParaRPr lang="en-US" dirty="0"/>
          </a:p>
        </p:txBody>
      </p:sp>
      <p:sp>
        <p:nvSpPr>
          <p:cNvPr id="11" name="Flowchart: Process 10"/>
          <p:cNvSpPr/>
          <p:nvPr/>
        </p:nvSpPr>
        <p:spPr>
          <a:xfrm>
            <a:off x="6705600" y="3124200"/>
            <a:ext cx="1600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Present Moment</a:t>
            </a:r>
            <a:endParaRPr lang="en-US" dirty="0"/>
          </a:p>
        </p:txBody>
      </p:sp>
      <p:sp>
        <p:nvSpPr>
          <p:cNvPr id="12" name="Flowchart: Process 11"/>
          <p:cNvSpPr/>
          <p:nvPr/>
        </p:nvSpPr>
        <p:spPr>
          <a:xfrm>
            <a:off x="3733800" y="4614169"/>
            <a:ext cx="17526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Committed Action</a:t>
            </a:r>
            <a:endParaRPr lang="en-US" dirty="0"/>
          </a:p>
        </p:txBody>
      </p:sp>
      <p:cxnSp>
        <p:nvCxnSpPr>
          <p:cNvPr id="22" name="Straight Connector 21"/>
          <p:cNvCxnSpPr/>
          <p:nvPr/>
        </p:nvCxnSpPr>
        <p:spPr>
          <a:xfrm flipH="1">
            <a:off x="1714500" y="2743200"/>
            <a:ext cx="2895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2"/>
          </p:cNvCxnSpPr>
          <p:nvPr/>
        </p:nvCxnSpPr>
        <p:spPr>
          <a:xfrm flipH="1">
            <a:off x="3619500" y="2743200"/>
            <a:ext cx="10287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48200" y="2743200"/>
            <a:ext cx="914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2"/>
          </p:cNvCxnSpPr>
          <p:nvPr/>
        </p:nvCxnSpPr>
        <p:spPr>
          <a:xfrm>
            <a:off x="4648200" y="2743200"/>
            <a:ext cx="28575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14500" y="4114800"/>
            <a:ext cx="2895600" cy="499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2" idx="0"/>
          </p:cNvCxnSpPr>
          <p:nvPr/>
        </p:nvCxnSpPr>
        <p:spPr>
          <a:xfrm>
            <a:off x="3619500" y="4114800"/>
            <a:ext cx="990600" cy="499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 idx="2"/>
            <a:endCxn id="12" idx="0"/>
          </p:cNvCxnSpPr>
          <p:nvPr/>
        </p:nvCxnSpPr>
        <p:spPr>
          <a:xfrm flipH="1">
            <a:off x="4610100" y="4114800"/>
            <a:ext cx="952500" cy="499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610100" y="4114800"/>
            <a:ext cx="2895600" cy="499369"/>
          </a:xfrm>
          <a:prstGeom prst="line">
            <a:avLst/>
          </a:prstGeom>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3810000" y="1752600"/>
            <a:ext cx="1724891"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this all about for you?</a:t>
            </a:r>
            <a:endParaRPr lang="en-US" dirty="0"/>
          </a:p>
        </p:txBody>
      </p:sp>
      <p:sp>
        <p:nvSpPr>
          <p:cNvPr id="20" name="Flowchart: Process 19"/>
          <p:cNvSpPr/>
          <p:nvPr/>
        </p:nvSpPr>
        <p:spPr>
          <a:xfrm>
            <a:off x="914400" y="3131127"/>
            <a:ext cx="1600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How willing to have these triggers without smoking?</a:t>
            </a:r>
            <a:endParaRPr lang="en-US" sz="1600" dirty="0"/>
          </a:p>
        </p:txBody>
      </p:sp>
      <p:sp>
        <p:nvSpPr>
          <p:cNvPr id="21" name="Flowchart: Process 20"/>
          <p:cNvSpPr/>
          <p:nvPr/>
        </p:nvSpPr>
        <p:spPr>
          <a:xfrm>
            <a:off x="2819400" y="3131127"/>
            <a:ext cx="1600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 having the thought that..</a:t>
            </a:r>
            <a:endParaRPr lang="en-US" dirty="0"/>
          </a:p>
        </p:txBody>
      </p:sp>
      <p:sp>
        <p:nvSpPr>
          <p:cNvPr id="23" name="Flowchart: Process 22"/>
          <p:cNvSpPr/>
          <p:nvPr/>
        </p:nvSpPr>
        <p:spPr>
          <a:xfrm>
            <a:off x="4739986" y="3138054"/>
            <a:ext cx="16764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Words of compassion from future self?</a:t>
            </a:r>
            <a:endParaRPr lang="en-US" sz="1600" dirty="0"/>
          </a:p>
        </p:txBody>
      </p:sp>
      <p:sp>
        <p:nvSpPr>
          <p:cNvPr id="25" name="Flowchart: Process 24"/>
          <p:cNvSpPr/>
          <p:nvPr/>
        </p:nvSpPr>
        <p:spPr>
          <a:xfrm>
            <a:off x="6705600" y="3144981"/>
            <a:ext cx="1600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Just noticing while holding an unlit cig</a:t>
            </a:r>
            <a:endParaRPr lang="en-US" dirty="0"/>
          </a:p>
        </p:txBody>
      </p:sp>
      <p:sp>
        <p:nvSpPr>
          <p:cNvPr id="27" name="Flowchart: Process 26"/>
          <p:cNvSpPr/>
          <p:nvPr/>
        </p:nvSpPr>
        <p:spPr>
          <a:xfrm>
            <a:off x="3733800" y="4614169"/>
            <a:ext cx="17526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Trigger Tracker</a:t>
            </a:r>
          </a:p>
          <a:p>
            <a:pPr algn="ctr"/>
            <a:r>
              <a:rPr lang="en-US" dirty="0" smtClean="0"/>
              <a:t>Smoker’s holiday</a:t>
            </a:r>
          </a:p>
        </p:txBody>
      </p:sp>
    </p:spTree>
    <p:extLst>
      <p:ext uri="{BB962C8B-B14F-4D97-AF65-F5344CB8AC3E}">
        <p14:creationId xmlns:p14="http://schemas.microsoft.com/office/powerpoint/2010/main" val="154410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Adjunctive Pharmacotherapy</a:t>
            </a:r>
            <a:endParaRPr lang="en-US" dirty="0"/>
          </a:p>
        </p:txBody>
      </p:sp>
      <p:sp>
        <p:nvSpPr>
          <p:cNvPr id="3" name="Content Placeholder 2"/>
          <p:cNvSpPr>
            <a:spLocks noGrp="1"/>
          </p:cNvSpPr>
          <p:nvPr>
            <p:ph idx="1"/>
          </p:nvPr>
        </p:nvSpPr>
        <p:spPr>
          <a:xfrm>
            <a:off x="838200" y="1524000"/>
            <a:ext cx="7543800" cy="3686175"/>
          </a:xfrm>
        </p:spPr>
        <p:txBody>
          <a:bodyPr/>
          <a:lstStyle/>
          <a:p>
            <a:r>
              <a:rPr lang="en-US" sz="2800" dirty="0" smtClean="0"/>
              <a:t>8 weeks of nicotine patch therapy</a:t>
            </a:r>
          </a:p>
          <a:p>
            <a:r>
              <a:rPr lang="en-US" sz="2800" dirty="0" smtClean="0"/>
              <a:t>Start using on Target Quit Date (after 3</a:t>
            </a:r>
            <a:r>
              <a:rPr lang="en-US" sz="2800" baseline="30000" dirty="0" smtClean="0"/>
              <a:t>rd</a:t>
            </a:r>
            <a:r>
              <a:rPr lang="en-US" sz="2800" dirty="0" smtClean="0"/>
              <a:t> session)</a:t>
            </a:r>
          </a:p>
          <a:p>
            <a:r>
              <a:rPr lang="en-US" sz="2800" dirty="0" smtClean="0"/>
              <a:t>Tapered dosing:</a:t>
            </a:r>
          </a:p>
          <a:p>
            <a:pPr marL="0" indent="0">
              <a:buNone/>
            </a:pPr>
            <a:r>
              <a:rPr lang="en-US" sz="2800" dirty="0" smtClean="0"/>
              <a:t>	21mg for 4 </a:t>
            </a:r>
            <a:r>
              <a:rPr lang="en-US" sz="2800" dirty="0" err="1" smtClean="0"/>
              <a:t>wks</a:t>
            </a:r>
            <a:r>
              <a:rPr lang="en-US" sz="2800" dirty="0" smtClean="0"/>
              <a:t> </a:t>
            </a:r>
          </a:p>
          <a:p>
            <a:pPr marL="0" indent="0">
              <a:buNone/>
            </a:pPr>
            <a:r>
              <a:rPr lang="en-US" sz="2800" dirty="0" smtClean="0"/>
              <a:t>	14 mg for 2 </a:t>
            </a:r>
            <a:r>
              <a:rPr lang="en-US" sz="2800" dirty="0" err="1" smtClean="0"/>
              <a:t>wks</a:t>
            </a:r>
            <a:endParaRPr lang="en-US" sz="2800" dirty="0" smtClean="0"/>
          </a:p>
          <a:p>
            <a:pPr marL="0" indent="0">
              <a:buNone/>
            </a:pPr>
            <a:r>
              <a:rPr lang="en-US" sz="2800" dirty="0" smtClean="0"/>
              <a:t> 	7 mg for 2 </a:t>
            </a:r>
            <a:r>
              <a:rPr lang="en-US" sz="2800" dirty="0" err="1" smtClean="0"/>
              <a:t>wks</a:t>
            </a:r>
            <a:endParaRPr lang="en-US" sz="2800" dirty="0" smtClean="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95600"/>
            <a:ext cx="255763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760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Outcomes</a:t>
            </a:r>
            <a:endParaRPr lang="en-US" dirty="0"/>
          </a:p>
        </p:txBody>
      </p:sp>
      <p:sp>
        <p:nvSpPr>
          <p:cNvPr id="3" name="Content Placeholder 2"/>
          <p:cNvSpPr>
            <a:spLocks noGrp="1"/>
          </p:cNvSpPr>
          <p:nvPr>
            <p:ph idx="1"/>
          </p:nvPr>
        </p:nvSpPr>
        <p:spPr>
          <a:xfrm>
            <a:off x="838200" y="1524000"/>
            <a:ext cx="7543800" cy="3686175"/>
          </a:xfrm>
        </p:spPr>
        <p:txBody>
          <a:bodyPr/>
          <a:lstStyle/>
          <a:p>
            <a:r>
              <a:rPr lang="en-US" dirty="0" smtClean="0"/>
              <a:t>Feasibility/acceptability</a:t>
            </a:r>
          </a:p>
          <a:p>
            <a:pPr lvl="1"/>
            <a:r>
              <a:rPr lang="en-US" dirty="0" smtClean="0"/>
              <a:t>Recruitment and retention</a:t>
            </a:r>
          </a:p>
          <a:p>
            <a:pPr lvl="1"/>
            <a:r>
              <a:rPr lang="en-US" dirty="0" smtClean="0"/>
              <a:t>Participant satisfaction</a:t>
            </a:r>
          </a:p>
          <a:p>
            <a:r>
              <a:rPr lang="en-US" dirty="0" smtClean="0"/>
              <a:t>Smoking cessation</a:t>
            </a:r>
          </a:p>
          <a:p>
            <a:r>
              <a:rPr lang="en-US" dirty="0" smtClean="0"/>
              <a:t>Process of change</a:t>
            </a:r>
          </a:p>
          <a:p>
            <a:pPr lvl="1"/>
            <a:r>
              <a:rPr lang="en-US" dirty="0" smtClean="0"/>
              <a:t>Acceptance (Avoidance and Inflexibility Scale)</a:t>
            </a:r>
          </a:p>
          <a:p>
            <a:endParaRPr lang="en-US" dirty="0"/>
          </a:p>
        </p:txBody>
      </p:sp>
    </p:spTree>
    <p:extLst>
      <p:ext uri="{BB962C8B-B14F-4D97-AF65-F5344CB8AC3E}">
        <p14:creationId xmlns:p14="http://schemas.microsoft.com/office/powerpoint/2010/main" val="120979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4349081"/>
              </p:ext>
            </p:extLst>
          </p:nvPr>
        </p:nvGraphicFramePr>
        <p:xfrm>
          <a:off x="838200" y="1524000"/>
          <a:ext cx="7543800"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979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690235" cy="235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40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Defusion</a:t>
            </a:r>
            <a:endParaRPr lang="en-US" dirty="0"/>
          </a:p>
        </p:txBody>
      </p:sp>
      <p:sp>
        <p:nvSpPr>
          <p:cNvPr id="3" name="Content Placeholder 2"/>
          <p:cNvSpPr>
            <a:spLocks noGrp="1"/>
          </p:cNvSpPr>
          <p:nvPr>
            <p:ph idx="1"/>
          </p:nvPr>
        </p:nvSpPr>
        <p:spPr>
          <a:xfrm>
            <a:off x="838200" y="1524000"/>
            <a:ext cx="7543800" cy="3686175"/>
          </a:xfrm>
        </p:spPr>
        <p:txBody>
          <a:bodyPr/>
          <a:lstStyle/>
          <a:p>
            <a:pPr marL="0" indent="0">
              <a:buNone/>
            </a:pPr>
            <a:endParaRPr lang="en-US" dirty="0"/>
          </a:p>
        </p:txBody>
      </p:sp>
      <p:sp>
        <p:nvSpPr>
          <p:cNvPr id="4" name="PubRRectCallout"/>
          <p:cNvSpPr>
            <a:spLocks noEditPoints="1" noChangeArrowheads="1"/>
          </p:cNvSpPr>
          <p:nvPr/>
        </p:nvSpPr>
        <p:spPr bwMode="auto">
          <a:xfrm>
            <a:off x="1752600" y="1752600"/>
            <a:ext cx="5715000" cy="3048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79646">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Arial" pitchFamily="34" charset="0"/>
                <a:cs typeface="Arial" pitchFamily="34" charset="0"/>
              </a:rPr>
              <a:t>People are blown away when I say, ‘You’re having the thought, you don’t have to act on it.’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Arial" pitchFamily="34" charset="0"/>
                <a:cs typeface="Arial" pitchFamily="34" charset="0"/>
              </a:rPr>
              <a:t>				- Ms. 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133440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Moment</a:t>
            </a:r>
          </a:p>
        </p:txBody>
      </p:sp>
      <p:sp>
        <p:nvSpPr>
          <p:cNvPr id="3" name="Content Placeholder 2"/>
          <p:cNvSpPr>
            <a:spLocks noGrp="1"/>
          </p:cNvSpPr>
          <p:nvPr>
            <p:ph idx="1"/>
          </p:nvPr>
        </p:nvSpPr>
        <p:spPr>
          <a:xfrm>
            <a:off x="838200" y="1524000"/>
            <a:ext cx="7543800" cy="3686175"/>
          </a:xfrm>
        </p:spPr>
        <p:txBody>
          <a:bodyPr/>
          <a:lstStyle/>
          <a:p>
            <a:endParaRPr lang="en-US" dirty="0"/>
          </a:p>
        </p:txBody>
      </p:sp>
      <p:sp>
        <p:nvSpPr>
          <p:cNvPr id="5" name="PubRRectCallout"/>
          <p:cNvSpPr>
            <a:spLocks noEditPoints="1" noChangeArrowheads="1"/>
          </p:cNvSpPr>
          <p:nvPr/>
        </p:nvSpPr>
        <p:spPr bwMode="auto">
          <a:xfrm>
            <a:off x="1600200" y="1752600"/>
            <a:ext cx="5943600" cy="3429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79646">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6" name="TextBox 5"/>
          <p:cNvSpPr txBox="1"/>
          <p:nvPr/>
        </p:nvSpPr>
        <p:spPr>
          <a:xfrm>
            <a:off x="1676400" y="1752600"/>
            <a:ext cx="5791200" cy="2246769"/>
          </a:xfrm>
          <a:prstGeom prst="rect">
            <a:avLst/>
          </a:prstGeom>
          <a:noFill/>
        </p:spPr>
        <p:txBody>
          <a:bodyPr wrap="square" rtlCol="0">
            <a:spAutoFit/>
          </a:bodyPr>
          <a:lstStyle/>
          <a:p>
            <a:r>
              <a:rPr lang="en-US" sz="2800" dirty="0" smtClean="0"/>
              <a:t>If </a:t>
            </a:r>
            <a:r>
              <a:rPr lang="en-US" sz="2800" dirty="0"/>
              <a:t>I feel like I’m getting upset, I think about what my body’s feeling—notice my body touching the chair—it makes me feel like I’m in my body more</a:t>
            </a:r>
            <a:r>
              <a:rPr lang="en-US" sz="2800" dirty="0" smtClean="0"/>
              <a:t>.</a:t>
            </a:r>
            <a:endParaRPr lang="en-US" sz="2800" dirty="0"/>
          </a:p>
          <a:p>
            <a:r>
              <a:rPr lang="en-US" sz="2800" dirty="0" smtClean="0"/>
              <a:t>				- Ms. C</a:t>
            </a:r>
            <a:endParaRPr lang="en-US" sz="2800" dirty="0"/>
          </a:p>
        </p:txBody>
      </p:sp>
    </p:spTree>
    <p:extLst>
      <p:ext uri="{BB962C8B-B14F-4D97-AF65-F5344CB8AC3E}">
        <p14:creationId xmlns:p14="http://schemas.microsoft.com/office/powerpoint/2010/main" val="3851654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3" name="Content Placeholder 2"/>
          <p:cNvSpPr>
            <a:spLocks noGrp="1"/>
          </p:cNvSpPr>
          <p:nvPr>
            <p:ph idx="1"/>
          </p:nvPr>
        </p:nvSpPr>
        <p:spPr>
          <a:xfrm>
            <a:off x="838200" y="1524000"/>
            <a:ext cx="7543800" cy="3686175"/>
          </a:xfrm>
        </p:spPr>
        <p:txBody>
          <a:bodyPr/>
          <a:lstStyle/>
          <a:p>
            <a:pPr marL="0" indent="0">
              <a:buNone/>
            </a:pPr>
            <a:endParaRPr lang="en-US" dirty="0"/>
          </a:p>
        </p:txBody>
      </p:sp>
      <p:sp>
        <p:nvSpPr>
          <p:cNvPr id="4" name="PubRRectCallout"/>
          <p:cNvSpPr>
            <a:spLocks noEditPoints="1" noChangeArrowheads="1"/>
          </p:cNvSpPr>
          <p:nvPr/>
        </p:nvSpPr>
        <p:spPr bwMode="auto">
          <a:xfrm>
            <a:off x="1295400" y="1600200"/>
            <a:ext cx="6553200" cy="35814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79646">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Arial" pitchFamily="34" charset="0"/>
                <a:cs typeface="Arial" pitchFamily="34" charset="0"/>
              </a:rPr>
              <a:t>I haven’t felt this free in 5-6 years.  I’m thinking about going back to school. I’m starting to feel comfortable again.  I really do know what I want, even though I don’t acknowledge it.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Arial" pitchFamily="34" charset="0"/>
                <a:cs typeface="Arial" pitchFamily="34" charset="0"/>
              </a:rPr>
              <a:t>				       - Ms. 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385165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a:t>
            </a:r>
          </a:p>
        </p:txBody>
      </p:sp>
      <p:sp>
        <p:nvSpPr>
          <p:cNvPr id="3" name="Content Placeholder 2"/>
          <p:cNvSpPr>
            <a:spLocks noGrp="1"/>
          </p:cNvSpPr>
          <p:nvPr>
            <p:ph idx="1"/>
          </p:nvPr>
        </p:nvSpPr>
        <p:spPr>
          <a:xfrm>
            <a:off x="838200" y="1524000"/>
            <a:ext cx="7543800" cy="3686175"/>
          </a:xfrm>
        </p:spPr>
        <p:txBody>
          <a:bodyPr/>
          <a:lstStyle/>
          <a:p>
            <a:endParaRPr lang="en-US" dirty="0"/>
          </a:p>
        </p:txBody>
      </p:sp>
      <p:sp>
        <p:nvSpPr>
          <p:cNvPr id="4" name="PubRRectCallout"/>
          <p:cNvSpPr>
            <a:spLocks noEditPoints="1" noChangeArrowheads="1"/>
          </p:cNvSpPr>
          <p:nvPr/>
        </p:nvSpPr>
        <p:spPr bwMode="auto">
          <a:xfrm>
            <a:off x="1413769" y="1600200"/>
            <a:ext cx="6324600" cy="36576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79646">
              <a:lumMod val="40000"/>
              <a:lumOff val="6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 name="TextBox 4"/>
          <p:cNvSpPr txBox="1"/>
          <p:nvPr/>
        </p:nvSpPr>
        <p:spPr>
          <a:xfrm>
            <a:off x="1676400" y="1837372"/>
            <a:ext cx="5943600" cy="2954655"/>
          </a:xfrm>
          <a:prstGeom prst="rect">
            <a:avLst/>
          </a:prstGeom>
          <a:noFill/>
        </p:spPr>
        <p:txBody>
          <a:bodyPr wrap="square" rtlCol="0">
            <a:spAutoFit/>
          </a:bodyPr>
          <a:lstStyle/>
          <a:p>
            <a:r>
              <a:rPr lang="en-US" sz="2400" dirty="0" smtClean="0"/>
              <a:t>How </a:t>
            </a:r>
            <a:r>
              <a:rPr lang="en-US" sz="2400" dirty="0"/>
              <a:t>willing am I to be uncomfortable?  I think about that question, like…OK, you’re uncomfortable.  Is that really so awful? What was most important in this was making the decision that I’d rather be uncomfortable than continue to smoke</a:t>
            </a:r>
            <a:r>
              <a:rPr lang="en-US" sz="2400" dirty="0" smtClean="0"/>
              <a:t>.</a:t>
            </a:r>
            <a:endParaRPr lang="en-US" sz="2400" dirty="0"/>
          </a:p>
          <a:p>
            <a:r>
              <a:rPr lang="en-US" sz="2400" dirty="0"/>
              <a:t>				</a:t>
            </a:r>
            <a:r>
              <a:rPr lang="en-US" sz="2400" dirty="0" smtClean="0"/>
              <a:t>       - </a:t>
            </a:r>
            <a:r>
              <a:rPr lang="en-US" sz="2400" dirty="0"/>
              <a:t>Ms. C</a:t>
            </a:r>
          </a:p>
          <a:p>
            <a:endParaRPr lang="en-US" dirty="0"/>
          </a:p>
        </p:txBody>
      </p:sp>
    </p:spTree>
    <p:extLst>
      <p:ext uri="{BB962C8B-B14F-4D97-AF65-F5344CB8AC3E}">
        <p14:creationId xmlns:p14="http://schemas.microsoft.com/office/powerpoint/2010/main" val="1172501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vs. Traditional CBT</a:t>
            </a:r>
          </a:p>
        </p:txBody>
      </p:sp>
      <p:sp>
        <p:nvSpPr>
          <p:cNvPr id="3" name="Content Placeholder 2"/>
          <p:cNvSpPr>
            <a:spLocks noGrp="1"/>
          </p:cNvSpPr>
          <p:nvPr>
            <p:ph idx="1"/>
          </p:nvPr>
        </p:nvSpPr>
        <p:spPr>
          <a:xfrm>
            <a:off x="838200" y="1524000"/>
            <a:ext cx="7543800" cy="3686175"/>
          </a:xfrm>
        </p:spPr>
        <p:txBody>
          <a:bodyPr/>
          <a:lstStyle/>
          <a:p>
            <a:pPr marL="0" indent="0">
              <a:buNone/>
            </a:pPr>
            <a:endParaRPr lang="en-US" dirty="0"/>
          </a:p>
        </p:txBody>
      </p:sp>
      <p:sp>
        <p:nvSpPr>
          <p:cNvPr id="4" name="PubRRectCallout"/>
          <p:cNvSpPr>
            <a:spLocks noEditPoints="1" noChangeArrowheads="1"/>
          </p:cNvSpPr>
          <p:nvPr/>
        </p:nvSpPr>
        <p:spPr bwMode="auto">
          <a:xfrm>
            <a:off x="1600200" y="1752600"/>
            <a:ext cx="6019800" cy="31242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4F81BD">
              <a:lumMod val="20000"/>
              <a:lumOff val="8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rPr>
              <a:t>I never thought to just learn how to sit with [discomfort], be comfortable with it, let it pass.  That’s totally different than distracting myself.  And when distraction didn’t work, that was proof that I had to smoke.						- Ms. 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117250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524000"/>
            <a:ext cx="7543800" cy="3686175"/>
          </a:xfrm>
        </p:spPr>
        <p:txBody>
          <a:bodyPr/>
          <a:lstStyle/>
          <a:p>
            <a:pPr marL="0" indent="0">
              <a:buNone/>
            </a:pPr>
            <a:r>
              <a:rPr lang="en-US" dirty="0" smtClean="0"/>
              <a:t>Shaping a new intervention</a:t>
            </a:r>
          </a:p>
          <a:p>
            <a:endParaRPr lang="en-US" dirty="0"/>
          </a:p>
        </p:txBody>
      </p:sp>
      <p:sp>
        <p:nvSpPr>
          <p:cNvPr id="4" name="TextBox 3"/>
          <p:cNvSpPr txBox="1"/>
          <p:nvPr/>
        </p:nvSpPr>
        <p:spPr>
          <a:xfrm>
            <a:off x="609600" y="2514600"/>
            <a:ext cx="2209800" cy="2031325"/>
          </a:xfrm>
          <a:prstGeom prst="rect">
            <a:avLst/>
          </a:prstGeom>
          <a:noFill/>
        </p:spPr>
        <p:txBody>
          <a:bodyPr wrap="square" rtlCol="0">
            <a:spAutoFit/>
          </a:bodyPr>
          <a:lstStyle/>
          <a:p>
            <a:r>
              <a:rPr lang="en-US" b="1" dirty="0" smtClean="0"/>
              <a:t>This presentation will cover:</a:t>
            </a:r>
          </a:p>
          <a:p>
            <a:r>
              <a:rPr lang="en-US" dirty="0" smtClean="0"/>
              <a:t>- Treatment rationale</a:t>
            </a:r>
          </a:p>
          <a:p>
            <a:r>
              <a:rPr lang="en-US" dirty="0" smtClean="0"/>
              <a:t>- Overview of the study</a:t>
            </a:r>
          </a:p>
          <a:p>
            <a:r>
              <a:rPr lang="en-US" dirty="0" smtClean="0"/>
              <a:t>- Successes and challenges</a:t>
            </a:r>
            <a:endParaRPr lang="en-US" dirty="0"/>
          </a:p>
        </p:txBody>
      </p:sp>
      <p:sp>
        <p:nvSpPr>
          <p:cNvPr id="5" name="TextBox 4"/>
          <p:cNvSpPr txBox="1"/>
          <p:nvPr/>
        </p:nvSpPr>
        <p:spPr>
          <a:xfrm>
            <a:off x="6394142" y="2536052"/>
            <a:ext cx="2216458" cy="2031325"/>
          </a:xfrm>
          <a:prstGeom prst="rect">
            <a:avLst/>
          </a:prstGeom>
          <a:noFill/>
        </p:spPr>
        <p:txBody>
          <a:bodyPr wrap="square" rtlCol="0">
            <a:spAutoFit/>
          </a:bodyPr>
          <a:lstStyle/>
          <a:p>
            <a:r>
              <a:rPr lang="en-US" b="1" dirty="0"/>
              <a:t>Y</a:t>
            </a:r>
            <a:r>
              <a:rPr lang="en-US" b="1" dirty="0" smtClean="0"/>
              <a:t>ou can help us:</a:t>
            </a:r>
          </a:p>
          <a:p>
            <a:pPr marL="285750" indent="-285750">
              <a:buFontTx/>
              <a:buChar char="-"/>
            </a:pPr>
            <a:r>
              <a:rPr lang="en-US" dirty="0" smtClean="0"/>
              <a:t>Think creatively to address challenges </a:t>
            </a:r>
            <a:endParaRPr lang="en-US" dirty="0"/>
          </a:p>
          <a:p>
            <a:pPr marL="285750" indent="-285750">
              <a:buFontTx/>
              <a:buChar char="-"/>
            </a:pPr>
            <a:r>
              <a:rPr lang="en-US" dirty="0" smtClean="0"/>
              <a:t>Learn from your experience with ACT</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438400"/>
            <a:ext cx="3235911"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8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Generalizing ACT Skills</a:t>
            </a:r>
          </a:p>
        </p:txBody>
      </p:sp>
      <p:sp>
        <p:nvSpPr>
          <p:cNvPr id="3" name="Content Placeholder 2"/>
          <p:cNvSpPr>
            <a:spLocks noGrp="1"/>
          </p:cNvSpPr>
          <p:nvPr>
            <p:ph idx="1"/>
          </p:nvPr>
        </p:nvSpPr>
        <p:spPr>
          <a:xfrm>
            <a:off x="838200" y="1524000"/>
            <a:ext cx="7543800" cy="3686175"/>
          </a:xfrm>
        </p:spPr>
        <p:txBody>
          <a:bodyPr/>
          <a:lstStyle/>
          <a:p>
            <a:endParaRPr lang="en-US" dirty="0"/>
          </a:p>
        </p:txBody>
      </p:sp>
      <p:sp>
        <p:nvSpPr>
          <p:cNvPr id="4" name="PubRRectCallout"/>
          <p:cNvSpPr>
            <a:spLocks noEditPoints="1" noChangeArrowheads="1"/>
          </p:cNvSpPr>
          <p:nvPr/>
        </p:nvSpPr>
        <p:spPr bwMode="auto">
          <a:xfrm>
            <a:off x="1524000" y="1905000"/>
            <a:ext cx="6248400" cy="28956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4F81BD">
              <a:lumMod val="20000"/>
              <a:lumOff val="8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rPr>
              <a:t>Willingness to be uncomfortable…that applies to other feelings like anxiety.  I don’t have to let this feeling control my actions, and it’s OK that I feel like this, and eventually I won’t feel like this anymore.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rPr>
              <a:t>					- Ms. 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1934067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524000"/>
            <a:ext cx="7543800" cy="3686175"/>
          </a:xfrm>
        </p:spPr>
        <p:txBody>
          <a:bodyPr/>
          <a:lstStyle/>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545" y="1519913"/>
            <a:ext cx="3124199" cy="138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545" y="2590800"/>
            <a:ext cx="3124199" cy="138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544" y="3657600"/>
            <a:ext cx="3124199" cy="138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067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Mr. Q</a:t>
            </a:r>
          </a:p>
        </p:txBody>
      </p:sp>
      <p:sp>
        <p:nvSpPr>
          <p:cNvPr id="3" name="Content Placeholder 2"/>
          <p:cNvSpPr>
            <a:spLocks noGrp="1"/>
          </p:cNvSpPr>
          <p:nvPr>
            <p:ph idx="1"/>
          </p:nvPr>
        </p:nvSpPr>
        <p:spPr>
          <a:xfrm>
            <a:off x="838200" y="1524000"/>
            <a:ext cx="7543800" cy="3686175"/>
          </a:xfrm>
        </p:spPr>
        <p:txBody>
          <a:bodyPr/>
          <a:lstStyle/>
          <a:p>
            <a:pPr marL="0" indent="0">
              <a:buNone/>
            </a:pPr>
            <a:r>
              <a:rPr lang="en-US" dirty="0"/>
              <a:t>Mr. Q:</a:t>
            </a:r>
          </a:p>
          <a:p>
            <a:r>
              <a:rPr lang="en-US" dirty="0"/>
              <a:t>28 years old</a:t>
            </a:r>
          </a:p>
          <a:p>
            <a:r>
              <a:rPr lang="en-US" dirty="0"/>
              <a:t>Bipolar I disorder, first manic episode at age 17 </a:t>
            </a:r>
          </a:p>
          <a:p>
            <a:r>
              <a:rPr lang="en-US" dirty="0"/>
              <a:t>Still experiencing problems with attention, anxiety, impulsivity</a:t>
            </a:r>
          </a:p>
          <a:p>
            <a:pPr marL="0" indent="0">
              <a:buNone/>
            </a:pPr>
            <a:endParaRPr lang="en-US" dirty="0"/>
          </a:p>
        </p:txBody>
      </p:sp>
    </p:spTree>
    <p:extLst>
      <p:ext uri="{BB962C8B-B14F-4D97-AF65-F5344CB8AC3E}">
        <p14:creationId xmlns:p14="http://schemas.microsoft.com/office/powerpoint/2010/main" val="2898718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Mr. Q</a:t>
            </a:r>
          </a:p>
        </p:txBody>
      </p:sp>
      <p:sp>
        <p:nvSpPr>
          <p:cNvPr id="3" name="Content Placeholder 2"/>
          <p:cNvSpPr>
            <a:spLocks noGrp="1"/>
          </p:cNvSpPr>
          <p:nvPr>
            <p:ph idx="1"/>
          </p:nvPr>
        </p:nvSpPr>
        <p:spPr>
          <a:xfrm>
            <a:off x="838200" y="1524000"/>
            <a:ext cx="7543800" cy="3686175"/>
          </a:xfrm>
        </p:spPr>
        <p:txBody>
          <a:bodyPr/>
          <a:lstStyle/>
          <a:p>
            <a:pPr marL="0" indent="0">
              <a:buNone/>
            </a:pPr>
            <a:r>
              <a:rPr lang="en-US" dirty="0"/>
              <a:t>Outcome:</a:t>
            </a:r>
          </a:p>
          <a:p>
            <a:pPr lvl="1"/>
            <a:r>
              <a:rPr lang="en-US" dirty="0"/>
              <a:t>Completed study and 1-mo. follow-up</a:t>
            </a:r>
          </a:p>
          <a:p>
            <a:pPr lvl="1"/>
            <a:r>
              <a:rPr lang="en-US" dirty="0"/>
              <a:t>Low adherence: 5/10 sessions attended, no patch</a:t>
            </a:r>
          </a:p>
          <a:p>
            <a:pPr lvl="1"/>
            <a:r>
              <a:rPr lang="en-US" dirty="0"/>
              <a:t>Little change, if any, in smoking</a:t>
            </a:r>
          </a:p>
          <a:p>
            <a:pPr lvl="1"/>
            <a:r>
              <a:rPr lang="en-US" dirty="0"/>
              <a:t>Planned to use </a:t>
            </a:r>
            <a:r>
              <a:rPr lang="en-US" dirty="0" err="1"/>
              <a:t>snus</a:t>
            </a:r>
            <a:r>
              <a:rPr lang="en-US" dirty="0"/>
              <a:t> and electronic cigarettes, reduce to quit</a:t>
            </a:r>
          </a:p>
          <a:p>
            <a:endParaRPr lang="en-US" dirty="0"/>
          </a:p>
        </p:txBody>
      </p:sp>
    </p:spTree>
    <p:extLst>
      <p:ext uri="{BB962C8B-B14F-4D97-AF65-F5344CB8AC3E}">
        <p14:creationId xmlns:p14="http://schemas.microsoft.com/office/powerpoint/2010/main" val="2898718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Mr. Q</a:t>
            </a:r>
          </a:p>
        </p:txBody>
      </p:sp>
      <p:sp>
        <p:nvSpPr>
          <p:cNvPr id="3" name="Content Placeholder 2"/>
          <p:cNvSpPr>
            <a:spLocks noGrp="1"/>
          </p:cNvSpPr>
          <p:nvPr>
            <p:ph idx="1"/>
          </p:nvPr>
        </p:nvSpPr>
        <p:spPr>
          <a:xfrm>
            <a:off x="838200" y="1524000"/>
            <a:ext cx="7543800" cy="3686175"/>
          </a:xfrm>
        </p:spPr>
        <p:txBody>
          <a:bodyPr/>
          <a:lstStyle/>
          <a:p>
            <a:pPr marL="0" indent="0">
              <a:buNone/>
            </a:pPr>
            <a:r>
              <a:rPr lang="en-US" dirty="0"/>
              <a:t>Progress in sessions:</a:t>
            </a:r>
          </a:p>
          <a:p>
            <a:r>
              <a:rPr lang="en-US" dirty="0"/>
              <a:t>Identified values guiding quitting:</a:t>
            </a:r>
          </a:p>
          <a:p>
            <a:pPr lvl="1"/>
            <a:r>
              <a:rPr lang="en-US" dirty="0"/>
              <a:t>Compassion, loving his family and partner, contributing (at work), health</a:t>
            </a:r>
          </a:p>
          <a:p>
            <a:r>
              <a:rPr lang="en-US" dirty="0"/>
              <a:t>Noticed feelings, thoughts, and sensations that trigger smoking</a:t>
            </a:r>
          </a:p>
          <a:p>
            <a:pPr marL="0" indent="0">
              <a:buNone/>
            </a:pPr>
            <a:endParaRPr lang="en-US" dirty="0"/>
          </a:p>
        </p:txBody>
      </p:sp>
    </p:spTree>
    <p:extLst>
      <p:ext uri="{BB962C8B-B14F-4D97-AF65-F5344CB8AC3E}">
        <p14:creationId xmlns:p14="http://schemas.microsoft.com/office/powerpoint/2010/main" val="361442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of Mr. Q</a:t>
            </a:r>
          </a:p>
        </p:txBody>
      </p:sp>
      <p:sp>
        <p:nvSpPr>
          <p:cNvPr id="3" name="Content Placeholder 2"/>
          <p:cNvSpPr>
            <a:spLocks noGrp="1"/>
          </p:cNvSpPr>
          <p:nvPr>
            <p:ph idx="1"/>
          </p:nvPr>
        </p:nvSpPr>
        <p:spPr>
          <a:xfrm>
            <a:off x="838200" y="1524000"/>
            <a:ext cx="7543800" cy="3686175"/>
          </a:xfrm>
        </p:spPr>
        <p:txBody>
          <a:bodyPr/>
          <a:lstStyle/>
          <a:p>
            <a:pPr marL="0" lvl="1" indent="0">
              <a:buNone/>
            </a:pPr>
            <a:r>
              <a:rPr lang="en-US" dirty="0"/>
              <a:t>Self-described challenges:</a:t>
            </a:r>
          </a:p>
          <a:p>
            <a:r>
              <a:rPr lang="en-US" sz="2600" dirty="0"/>
              <a:t>“Why throw gasoline on a fire?”</a:t>
            </a:r>
          </a:p>
          <a:p>
            <a:r>
              <a:rPr lang="en-US" sz="2600" dirty="0"/>
              <a:t>Side effects of meds, “needs” cigarette to wake </a:t>
            </a:r>
            <a:r>
              <a:rPr lang="en-US" sz="2600" dirty="0" smtClean="0"/>
              <a:t>up</a:t>
            </a:r>
            <a:endParaRPr lang="en-US" sz="2800" dirty="0"/>
          </a:p>
          <a:p>
            <a:pPr marL="0" indent="0">
              <a:buNone/>
            </a:pPr>
            <a:r>
              <a:rPr lang="en-US" sz="2800" dirty="0"/>
              <a:t>Observed challenges:</a:t>
            </a:r>
          </a:p>
          <a:p>
            <a:r>
              <a:rPr lang="en-US" sz="2600" dirty="0"/>
              <a:t>“People with bipolar disorder…”</a:t>
            </a:r>
          </a:p>
          <a:p>
            <a:r>
              <a:rPr lang="en-US" sz="2600" dirty="0"/>
              <a:t> Highly impulsive </a:t>
            </a:r>
          </a:p>
          <a:p>
            <a:r>
              <a:rPr lang="en-US" sz="2600" dirty="0"/>
              <a:t>“I need to figure out why I smoke so I can quit”</a:t>
            </a:r>
          </a:p>
          <a:p>
            <a:pPr marL="0" indent="0">
              <a:buNone/>
            </a:pPr>
            <a:endParaRPr lang="en-US" dirty="0"/>
          </a:p>
        </p:txBody>
      </p:sp>
    </p:spTree>
    <p:extLst>
      <p:ext uri="{BB962C8B-B14F-4D97-AF65-F5344CB8AC3E}">
        <p14:creationId xmlns:p14="http://schemas.microsoft.com/office/powerpoint/2010/main" val="1475994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5333" y="1524000"/>
            <a:ext cx="4909534"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57600" y="1397863"/>
            <a:ext cx="396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952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Rectangle 4"/>
          <p:cNvSpPr/>
          <p:nvPr/>
        </p:nvSpPr>
        <p:spPr>
          <a:xfrm>
            <a:off x="3657600" y="1397863"/>
            <a:ext cx="396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p:txBody>
          <a:bodyPr/>
          <a:lstStyle/>
          <a:p>
            <a:pPr marL="0" indent="0">
              <a:buNone/>
            </a:pPr>
            <a:endParaRPr lang="en-US" dirty="0"/>
          </a:p>
        </p:txBody>
      </p:sp>
      <p:sp>
        <p:nvSpPr>
          <p:cNvPr id="6" name="Content Placeholder 3"/>
          <p:cNvSpPr txBox="1">
            <a:spLocks/>
          </p:cNvSpPr>
          <p:nvPr/>
        </p:nvSpPr>
        <p:spPr>
          <a:xfrm>
            <a:off x="719831" y="1626462"/>
            <a:ext cx="3657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Primary mentor: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Jonathan Bricker, PhD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Advisory team: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Robert </a:t>
            </a:r>
            <a:r>
              <a:rPr kumimoji="0" lang="en-US" sz="1500" b="0" i="0" u="none" strike="noStrike" kern="1200" cap="none" spc="0" normalizeH="0" baseline="0" noProof="0" dirty="0" err="1" smtClean="0">
                <a:ln>
                  <a:noFill/>
                </a:ln>
                <a:solidFill>
                  <a:sysClr val="windowText" lastClr="000000"/>
                </a:solidFill>
                <a:effectLst/>
                <a:uLnTx/>
                <a:uFillTx/>
                <a:latin typeface="Arial" pitchFamily="34" charset="0"/>
                <a:cs typeface="Arial" pitchFamily="34" charset="0"/>
              </a:rPr>
              <a:t>Anthenelli</a:t>
            </a: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 MD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Thomas Brandon, PhD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Melissa </a:t>
            </a:r>
            <a:r>
              <a:rPr kumimoji="0" lang="en-US" sz="1500" b="0" i="0" u="none" strike="noStrike" kern="1200" cap="none" spc="0" normalizeH="0" baseline="0" noProof="0" dirty="0" err="1" smtClean="0">
                <a:ln>
                  <a:noFill/>
                </a:ln>
                <a:solidFill>
                  <a:sysClr val="windowText" lastClr="000000"/>
                </a:solidFill>
                <a:effectLst/>
                <a:uLnTx/>
                <a:uFillTx/>
                <a:latin typeface="Arial" pitchFamily="34" charset="0"/>
                <a:cs typeface="Arial" pitchFamily="34" charset="0"/>
              </a:rPr>
              <a:t>DelBello</a:t>
            </a: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 MD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Paul Horn, PhD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Jennifer McClure, PhD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David </a:t>
            </a:r>
            <a:r>
              <a:rPr kumimoji="0" lang="en-US" sz="1500" b="0" i="0" u="none" strike="noStrike" kern="1200" cap="none" spc="0" normalizeH="0" baseline="0" noProof="0" dirty="0" err="1" smtClean="0">
                <a:ln>
                  <a:noFill/>
                </a:ln>
                <a:solidFill>
                  <a:sysClr val="windowText" lastClr="000000"/>
                </a:solidFill>
                <a:effectLst/>
                <a:uLnTx/>
                <a:uFillTx/>
                <a:latin typeface="Arial" pitchFamily="34" charset="0"/>
                <a:cs typeface="Arial" pitchFamily="34" charset="0"/>
              </a:rPr>
              <a:t>Miklowitz</a:t>
            </a: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 PhD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Christi Patten, PhD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Giao Tran, PhD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Gregory Simon, PhD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Stephen </a:t>
            </a:r>
            <a:r>
              <a:rPr kumimoji="0" lang="en-US" sz="1500" b="0" i="0" u="none" strike="noStrike" kern="1200" cap="none" spc="0" normalizeH="0" baseline="0" noProof="0" dirty="0" err="1" smtClean="0">
                <a:ln>
                  <a:noFill/>
                </a:ln>
                <a:solidFill>
                  <a:sysClr val="windowText" lastClr="000000"/>
                </a:solidFill>
                <a:effectLst/>
                <a:uLnTx/>
                <a:uFillTx/>
                <a:latin typeface="Arial" pitchFamily="34" charset="0"/>
                <a:cs typeface="Arial" pitchFamily="34" charset="0"/>
              </a:rPr>
              <a:t>Strakowski</a:t>
            </a: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 MD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Content Placeholder 4"/>
          <p:cNvSpPr txBox="1">
            <a:spLocks/>
          </p:cNvSpPr>
          <p:nvPr/>
        </p:nvSpPr>
        <p:spPr>
          <a:xfrm>
            <a:off x="4419600" y="1626463"/>
            <a:ext cx="426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Tobacco &amp; Health Behavior Science Research Group: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Katrina Akioka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Madelon Bolling, PhD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Helen Jones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Jessica Harris, 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Laina Mercer, 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Emily Whitish, 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Garret Zieve</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Funding: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US National Institutes of Health, National Institute on Drug Abuse (NIDA grant #K23DA026517</a:t>
            </a:r>
            <a:r>
              <a:rPr kumimoji="0" lang="en-US" sz="1500" b="0" i="0" u="none" strike="noStrike" kern="1200" cap="none" spc="0" normalizeH="0" noProof="0" dirty="0" smtClean="0">
                <a:ln>
                  <a:noFill/>
                </a:ln>
                <a:solidFill>
                  <a:sysClr val="windowText" lastClr="000000"/>
                </a:solidFill>
                <a:effectLst/>
                <a:uLnTx/>
                <a:uFillTx/>
                <a:latin typeface="Arial" pitchFamily="34" charset="0"/>
                <a:cs typeface="Arial" pitchFamily="34" charset="0"/>
              </a:rPr>
              <a:t> to J. Heffner</a:t>
            </a: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Fred Hutchinson Cancer Research Center</a:t>
            </a:r>
          </a:p>
        </p:txBody>
      </p:sp>
    </p:spTree>
    <p:extLst>
      <p:ext uri="{BB962C8B-B14F-4D97-AF65-F5344CB8AC3E}">
        <p14:creationId xmlns:p14="http://schemas.microsoft.com/office/powerpoint/2010/main" val="4095046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389"/>
            <a:ext cx="7467600" cy="707886"/>
          </a:xfrm>
        </p:spPr>
        <p:txBody>
          <a:bodyPr/>
          <a:lstStyle/>
          <a:p>
            <a:r>
              <a:rPr lang="en-US" dirty="0" smtClean="0"/>
              <a:t>Thanks for Helping Us </a:t>
            </a:r>
            <a:r>
              <a:rPr lang="en-US" dirty="0"/>
              <a:t>Create!</a:t>
            </a:r>
          </a:p>
        </p:txBody>
      </p:sp>
      <p:sp>
        <p:nvSpPr>
          <p:cNvPr id="5" name="Rectangle 4"/>
          <p:cNvSpPr/>
          <p:nvPr/>
        </p:nvSpPr>
        <p:spPr>
          <a:xfrm>
            <a:off x="3657600" y="1397863"/>
            <a:ext cx="396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4977" y="1944182"/>
            <a:ext cx="4310246" cy="287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04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Smoking</a:t>
            </a:r>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861898248"/>
              </p:ext>
            </p:extLst>
          </p:nvPr>
        </p:nvGraphicFramePr>
        <p:xfrm>
          <a:off x="838200" y="1524000"/>
          <a:ext cx="7467600" cy="37337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8200" y="5341396"/>
            <a:ext cx="7162800" cy="276999"/>
          </a:xfrm>
          <a:prstGeom prst="rect">
            <a:avLst/>
          </a:prstGeom>
          <a:noFill/>
        </p:spPr>
        <p:txBody>
          <a:bodyPr wrap="square" rtlCol="0">
            <a:spAutoFit/>
          </a:bodyPr>
          <a:lstStyle/>
          <a:p>
            <a:r>
              <a:rPr lang="en-US" sz="1200" dirty="0" err="1" smtClean="0"/>
              <a:t>Lasser</a:t>
            </a:r>
            <a:r>
              <a:rPr lang="en-US" sz="1200" dirty="0" smtClean="0"/>
              <a:t> et al.  JAMA 2000; 284: 2606-2610. </a:t>
            </a:r>
            <a:endParaRPr lang="en-US" sz="1200" dirty="0"/>
          </a:p>
        </p:txBody>
      </p:sp>
    </p:spTree>
    <p:extLst>
      <p:ext uri="{BB962C8B-B14F-4D97-AF65-F5344CB8AC3E}">
        <p14:creationId xmlns:p14="http://schemas.microsoft.com/office/powerpoint/2010/main" val="2027975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of Quitting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287441"/>
              </p:ext>
            </p:extLst>
          </p:nvPr>
        </p:nvGraphicFramePr>
        <p:xfrm>
          <a:off x="838200" y="1524000"/>
          <a:ext cx="7543800" cy="36861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4400" y="5410198"/>
            <a:ext cx="7010400" cy="276999"/>
          </a:xfrm>
          <a:prstGeom prst="rect">
            <a:avLst/>
          </a:prstGeom>
          <a:noFill/>
        </p:spPr>
        <p:txBody>
          <a:bodyPr wrap="square" rtlCol="0">
            <a:spAutoFit/>
          </a:bodyPr>
          <a:lstStyle/>
          <a:p>
            <a:r>
              <a:rPr lang="en-US" sz="1200" dirty="0" err="1" smtClean="0"/>
              <a:t>Lasser</a:t>
            </a:r>
            <a:r>
              <a:rPr lang="en-US" sz="1200" dirty="0" smtClean="0"/>
              <a:t> et al.  JAMA 2000; 284: 2606-2610. </a:t>
            </a:r>
            <a:endParaRPr lang="en-US" sz="1200" dirty="0"/>
          </a:p>
        </p:txBody>
      </p:sp>
    </p:spTree>
    <p:extLst>
      <p:ext uri="{BB962C8B-B14F-4D97-AF65-F5344CB8AC3E}">
        <p14:creationId xmlns:p14="http://schemas.microsoft.com/office/powerpoint/2010/main" val="1006327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Quit Rates So Low?</a:t>
            </a:r>
            <a:endParaRPr lang="en-US" dirty="0"/>
          </a:p>
        </p:txBody>
      </p:sp>
      <p:sp>
        <p:nvSpPr>
          <p:cNvPr id="3" name="Content Placeholder 2"/>
          <p:cNvSpPr>
            <a:spLocks noGrp="1"/>
          </p:cNvSpPr>
          <p:nvPr>
            <p:ph idx="1"/>
          </p:nvPr>
        </p:nvSpPr>
        <p:spPr>
          <a:xfrm>
            <a:off x="838200" y="1524000"/>
            <a:ext cx="7543800" cy="3686175"/>
          </a:xfrm>
        </p:spPr>
        <p:txBody>
          <a:bodyPr/>
          <a:lstStyle/>
          <a:p>
            <a:pPr marL="320040" lvl="0" indent="-320040">
              <a:spcBef>
                <a:spcPts val="700"/>
              </a:spcBef>
              <a:buClr>
                <a:srgbClr val="DD8047"/>
              </a:buClr>
              <a:buSzPct val="60000"/>
              <a:buNone/>
            </a:pPr>
            <a:r>
              <a:rPr lang="en-US" sz="3000" dirty="0">
                <a:solidFill>
                  <a:prstClr val="black"/>
                </a:solidFill>
              </a:rPr>
              <a:t>The usual suspects:</a:t>
            </a:r>
          </a:p>
          <a:p>
            <a:pPr>
              <a:spcBef>
                <a:spcPts val="700"/>
              </a:spcBef>
              <a:buSzPct val="100000"/>
            </a:pPr>
            <a:r>
              <a:rPr lang="en-US" sz="2800" dirty="0">
                <a:solidFill>
                  <a:prstClr val="black"/>
                </a:solidFill>
              </a:rPr>
              <a:t>Reasons for relapse in prior quit attempts: stress (74%), craving (26%), family/friend tobacco use (21%)</a:t>
            </a:r>
          </a:p>
          <a:p>
            <a:pPr marL="457200" lvl="2" indent="-457200">
              <a:spcBef>
                <a:spcPts val="700"/>
              </a:spcBef>
              <a:buSzPct val="100000"/>
            </a:pPr>
            <a:r>
              <a:rPr lang="en-US" sz="2800" dirty="0">
                <a:solidFill>
                  <a:prstClr val="black"/>
                </a:solidFill>
              </a:rPr>
              <a:t>Barriers to quitting: pleasure of smoking (69%), low self-efficacy for quitting (17%)</a:t>
            </a:r>
          </a:p>
          <a:p>
            <a:pPr marL="0" indent="0">
              <a:buNone/>
            </a:pPr>
            <a:endParaRPr lang="en-US" dirty="0"/>
          </a:p>
        </p:txBody>
      </p:sp>
      <p:sp>
        <p:nvSpPr>
          <p:cNvPr id="4" name="TextBox 3"/>
          <p:cNvSpPr txBox="1"/>
          <p:nvPr/>
        </p:nvSpPr>
        <p:spPr>
          <a:xfrm>
            <a:off x="807128" y="5029200"/>
            <a:ext cx="7924800" cy="276999"/>
          </a:xfrm>
          <a:prstGeom prst="rect">
            <a:avLst/>
          </a:prstGeom>
          <a:noFill/>
        </p:spPr>
        <p:txBody>
          <a:bodyPr wrap="square" rtlCol="0">
            <a:spAutoFit/>
          </a:bodyPr>
          <a:lstStyle/>
          <a:p>
            <a:r>
              <a:rPr lang="en-US" sz="1200" dirty="0" err="1" smtClean="0"/>
              <a:t>Prochaska</a:t>
            </a:r>
            <a:r>
              <a:rPr lang="en-US" sz="1200" dirty="0" smtClean="0"/>
              <a:t> et al.  Bipolar </a:t>
            </a:r>
            <a:r>
              <a:rPr lang="en-US" sz="1200" dirty="0" err="1" smtClean="0"/>
              <a:t>Disord</a:t>
            </a:r>
            <a:r>
              <a:rPr lang="en-US" sz="1200" dirty="0" smtClean="0"/>
              <a:t> 2011; 13: 466-473. </a:t>
            </a:r>
            <a:endParaRPr lang="en-US" sz="1200" dirty="0"/>
          </a:p>
        </p:txBody>
      </p:sp>
    </p:spTree>
    <p:extLst>
      <p:ext uri="{BB962C8B-B14F-4D97-AF65-F5344CB8AC3E}">
        <p14:creationId xmlns:p14="http://schemas.microsoft.com/office/powerpoint/2010/main" val="100632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Quit Rates So Low?</a:t>
            </a:r>
            <a:endParaRPr lang="en-US" dirty="0"/>
          </a:p>
        </p:txBody>
      </p:sp>
      <p:sp>
        <p:nvSpPr>
          <p:cNvPr id="3" name="Content Placeholder 2"/>
          <p:cNvSpPr>
            <a:spLocks noGrp="1"/>
          </p:cNvSpPr>
          <p:nvPr>
            <p:ph idx="1"/>
          </p:nvPr>
        </p:nvSpPr>
        <p:spPr>
          <a:xfrm>
            <a:off x="838200" y="1524000"/>
            <a:ext cx="7543800" cy="3686175"/>
          </a:xfrm>
        </p:spPr>
        <p:txBody>
          <a:bodyPr/>
          <a:lstStyle/>
          <a:p>
            <a:pPr marL="0" lvl="2" indent="0">
              <a:spcBef>
                <a:spcPts val="700"/>
              </a:spcBef>
              <a:buClr>
                <a:srgbClr val="DD8047"/>
              </a:buClr>
              <a:buSzPct val="60000"/>
              <a:buNone/>
            </a:pPr>
            <a:r>
              <a:rPr lang="en-US" sz="3000" dirty="0" smtClean="0">
                <a:solidFill>
                  <a:prstClr val="black"/>
                </a:solidFill>
              </a:rPr>
              <a:t>Challenges unique to bipolar disorder (BD):</a:t>
            </a:r>
          </a:p>
          <a:p>
            <a:pPr marL="457200" lvl="2" indent="-457200">
              <a:spcBef>
                <a:spcPts val="700"/>
              </a:spcBef>
              <a:buSzPct val="100000"/>
            </a:pPr>
            <a:r>
              <a:rPr lang="en-US" dirty="0" smtClean="0">
                <a:solidFill>
                  <a:prstClr val="black"/>
                </a:solidFill>
              </a:rPr>
              <a:t>Half (48%) reported smoking to treat BD symptoms</a:t>
            </a:r>
          </a:p>
          <a:p>
            <a:pPr marL="457200" lvl="2" indent="-457200">
              <a:spcBef>
                <a:spcPts val="700"/>
              </a:spcBef>
              <a:buSzPct val="100000"/>
            </a:pPr>
            <a:r>
              <a:rPr lang="en-US" dirty="0" smtClean="0">
                <a:solidFill>
                  <a:prstClr val="black"/>
                </a:solidFill>
              </a:rPr>
              <a:t>Barrier to quitting: fear of making BD symptoms worse (35%)</a:t>
            </a:r>
          </a:p>
          <a:p>
            <a:pPr marL="457200" lvl="2" indent="-457200">
              <a:spcBef>
                <a:spcPts val="700"/>
              </a:spcBef>
              <a:buSzPct val="100000"/>
            </a:pPr>
            <a:r>
              <a:rPr lang="en-US" dirty="0" smtClean="0">
                <a:solidFill>
                  <a:prstClr val="black"/>
                </a:solidFill>
              </a:rPr>
              <a:t>Most (79%) said it was “very important” to be in good mental health when they try to quit, BUT</a:t>
            </a:r>
          </a:p>
          <a:p>
            <a:pPr marL="457200" lvl="2" indent="-457200">
              <a:spcBef>
                <a:spcPts val="700"/>
              </a:spcBef>
              <a:buSzPct val="100000"/>
            </a:pPr>
            <a:r>
              <a:rPr lang="en-US" dirty="0" smtClean="0">
                <a:solidFill>
                  <a:prstClr val="black"/>
                </a:solidFill>
              </a:rPr>
              <a:t>Of ex-smokers, 64% were in fair or poor mental health when they quit</a:t>
            </a:r>
          </a:p>
          <a:p>
            <a:pPr marL="0" indent="0">
              <a:buNone/>
            </a:pPr>
            <a:endParaRPr lang="en-US" dirty="0"/>
          </a:p>
        </p:txBody>
      </p:sp>
      <p:sp>
        <p:nvSpPr>
          <p:cNvPr id="4" name="TextBox 3"/>
          <p:cNvSpPr txBox="1"/>
          <p:nvPr/>
        </p:nvSpPr>
        <p:spPr>
          <a:xfrm>
            <a:off x="838200" y="5223301"/>
            <a:ext cx="7924800" cy="276999"/>
          </a:xfrm>
          <a:prstGeom prst="rect">
            <a:avLst/>
          </a:prstGeom>
          <a:noFill/>
        </p:spPr>
        <p:txBody>
          <a:bodyPr wrap="square" rtlCol="0">
            <a:spAutoFit/>
          </a:bodyPr>
          <a:lstStyle/>
          <a:p>
            <a:r>
              <a:rPr lang="en-US" sz="1200" dirty="0" err="1" smtClean="0"/>
              <a:t>Prochaska</a:t>
            </a:r>
            <a:r>
              <a:rPr lang="en-US" sz="1200" dirty="0" smtClean="0"/>
              <a:t> et al.  Bipolar </a:t>
            </a:r>
            <a:r>
              <a:rPr lang="en-US" sz="1200" dirty="0" err="1" smtClean="0"/>
              <a:t>Disord</a:t>
            </a:r>
            <a:r>
              <a:rPr lang="en-US" sz="1200" dirty="0" smtClean="0"/>
              <a:t> 2011; 13: 466-473. </a:t>
            </a:r>
            <a:endParaRPr lang="en-US" sz="1200" dirty="0"/>
          </a:p>
        </p:txBody>
      </p:sp>
    </p:spTree>
    <p:extLst>
      <p:ext uri="{BB962C8B-B14F-4D97-AF65-F5344CB8AC3E}">
        <p14:creationId xmlns:p14="http://schemas.microsoft.com/office/powerpoint/2010/main" val="2710450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389"/>
            <a:ext cx="7467600" cy="707886"/>
          </a:xfrm>
        </p:spPr>
        <p:txBody>
          <a:bodyPr/>
          <a:lstStyle/>
          <a:p>
            <a:r>
              <a:rPr lang="en-US" dirty="0" smtClean="0"/>
              <a:t>Targeted ACT</a:t>
            </a:r>
            <a:endParaRPr lang="en-US" dirty="0"/>
          </a:p>
        </p:txBody>
      </p:sp>
      <p:sp>
        <p:nvSpPr>
          <p:cNvPr id="3" name="Content Placeholder 2"/>
          <p:cNvSpPr>
            <a:spLocks noGrp="1"/>
          </p:cNvSpPr>
          <p:nvPr>
            <p:ph idx="1"/>
          </p:nvPr>
        </p:nvSpPr>
        <p:spPr>
          <a:xfrm>
            <a:off x="838200" y="1524000"/>
            <a:ext cx="7543800" cy="3686175"/>
          </a:xfrm>
        </p:spPr>
        <p:txBody>
          <a:bodyPr/>
          <a:lstStyle/>
          <a:p>
            <a:pPr marL="0" indent="0">
              <a:buNone/>
            </a:pPr>
            <a:r>
              <a:rPr lang="en-US" sz="2800" b="1" i="1" dirty="0" smtClean="0"/>
              <a:t>Living Free from Tobacco (</a:t>
            </a:r>
            <a:r>
              <a:rPr lang="en-US" sz="2800" b="1" i="1" dirty="0" err="1" smtClean="0"/>
              <a:t>LiFT</a:t>
            </a:r>
            <a:r>
              <a:rPr lang="en-US" sz="2800" b="1" i="1" dirty="0" smtClean="0"/>
              <a:t>) study</a:t>
            </a:r>
            <a:r>
              <a:rPr lang="en-US" sz="2800" dirty="0" smtClean="0"/>
              <a:t>	</a:t>
            </a:r>
            <a:endParaRPr lang="en-US" sz="2800" i="1" dirty="0" smtClean="0"/>
          </a:p>
          <a:p>
            <a:r>
              <a:rPr lang="en-US" sz="2800" i="1" dirty="0" smtClean="0"/>
              <a:t>Aims: </a:t>
            </a:r>
            <a:r>
              <a:rPr lang="en-US" sz="2800" dirty="0" smtClean="0"/>
              <a:t>Develop and pilot test a targeted ACT intervention for smokers with bipolar disorder</a:t>
            </a:r>
            <a:endParaRPr lang="en-US" sz="2800" i="1" dirty="0" smtClean="0"/>
          </a:p>
          <a:p>
            <a:r>
              <a:rPr lang="en-US" sz="2800" i="1" dirty="0" smtClean="0"/>
              <a:t>Targeted ACT process: </a:t>
            </a:r>
            <a:r>
              <a:rPr lang="en-US" sz="2800" dirty="0" smtClean="0"/>
              <a:t>Acceptance of thoughts, feelings, and sensations that make quitting harder for these smokers</a:t>
            </a:r>
          </a:p>
          <a:p>
            <a:pPr marL="0" indent="0">
              <a:buNone/>
            </a:pPr>
            <a:endParaRPr lang="en-US" dirty="0"/>
          </a:p>
        </p:txBody>
      </p:sp>
    </p:spTree>
    <p:extLst>
      <p:ext uri="{BB962C8B-B14F-4D97-AF65-F5344CB8AC3E}">
        <p14:creationId xmlns:p14="http://schemas.microsoft.com/office/powerpoint/2010/main" val="271045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Eligibility</a:t>
            </a:r>
            <a:endParaRPr lang="en-US" dirty="0"/>
          </a:p>
        </p:txBody>
      </p:sp>
      <p:sp>
        <p:nvSpPr>
          <p:cNvPr id="3" name="Content Placeholder 2"/>
          <p:cNvSpPr>
            <a:spLocks noGrp="1"/>
          </p:cNvSpPr>
          <p:nvPr>
            <p:ph idx="1"/>
          </p:nvPr>
        </p:nvSpPr>
        <p:spPr>
          <a:xfrm>
            <a:off x="838200" y="1524000"/>
            <a:ext cx="7543800" cy="3686175"/>
          </a:xfrm>
        </p:spPr>
        <p:txBody>
          <a:bodyPr/>
          <a:lstStyle/>
          <a:p>
            <a:r>
              <a:rPr lang="en-US" sz="2800" dirty="0" smtClean="0"/>
              <a:t>Adults (age 18+)</a:t>
            </a:r>
          </a:p>
          <a:p>
            <a:r>
              <a:rPr lang="en-US" sz="2800" dirty="0" smtClean="0"/>
              <a:t>Bipolar I or II disorder</a:t>
            </a:r>
          </a:p>
          <a:p>
            <a:r>
              <a:rPr lang="en-US" sz="2800" dirty="0" smtClean="0"/>
              <a:t>Daily smokers (10+ cigs/day), motivated to quit</a:t>
            </a:r>
          </a:p>
          <a:p>
            <a:r>
              <a:rPr lang="en-US" sz="2800" dirty="0" smtClean="0"/>
              <a:t>No more than mild current symptoms of BD</a:t>
            </a:r>
          </a:p>
          <a:p>
            <a:r>
              <a:rPr lang="en-US" sz="2800" dirty="0" smtClean="0"/>
              <a:t>Taking stable maintenance medication(s)</a:t>
            </a:r>
          </a:p>
          <a:p>
            <a:r>
              <a:rPr lang="en-US" sz="2800" dirty="0" smtClean="0"/>
              <a:t>No current alcohol or substance dependence</a:t>
            </a:r>
          </a:p>
          <a:p>
            <a:pPr marL="0" indent="0">
              <a:buNone/>
            </a:pPr>
            <a:endParaRPr lang="en-US" dirty="0"/>
          </a:p>
        </p:txBody>
      </p:sp>
    </p:spTree>
    <p:extLst>
      <p:ext uri="{BB962C8B-B14F-4D97-AF65-F5344CB8AC3E}">
        <p14:creationId xmlns:p14="http://schemas.microsoft.com/office/powerpoint/2010/main" val="398460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LiFT</a:t>
            </a:r>
            <a:r>
              <a:rPr lang="en-US" dirty="0" smtClean="0"/>
              <a:t> Therapy Protocol</a:t>
            </a:r>
            <a:endParaRPr lang="en-US" dirty="0"/>
          </a:p>
        </p:txBody>
      </p:sp>
      <p:sp>
        <p:nvSpPr>
          <p:cNvPr id="3" name="Content Placeholder 2"/>
          <p:cNvSpPr>
            <a:spLocks noGrp="1"/>
          </p:cNvSpPr>
          <p:nvPr>
            <p:ph idx="1"/>
          </p:nvPr>
        </p:nvSpPr>
        <p:spPr>
          <a:xfrm>
            <a:off x="838200" y="1524000"/>
            <a:ext cx="7543800" cy="3686175"/>
          </a:xfrm>
        </p:spPr>
        <p:txBody>
          <a:bodyPr/>
          <a:lstStyle/>
          <a:p>
            <a:r>
              <a:rPr lang="en-US" dirty="0" smtClean="0"/>
              <a:t>10 sessions</a:t>
            </a:r>
          </a:p>
          <a:p>
            <a:r>
              <a:rPr lang="en-US" dirty="0" smtClean="0"/>
              <a:t>Individual, face-to-face therapy</a:t>
            </a:r>
          </a:p>
          <a:p>
            <a:r>
              <a:rPr lang="en-US" dirty="0" smtClean="0"/>
              <a:t>30-min duration</a:t>
            </a:r>
          </a:p>
          <a:p>
            <a:r>
              <a:rPr lang="en-US" dirty="0" smtClean="0"/>
              <a:t>Manual-guided</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0"/>
            <a:ext cx="35718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603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hcrc_presentation">
  <a:themeElements>
    <a:clrScheme name="fhcrc_presentatio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777777"/>
      </a:hlink>
      <a:folHlink>
        <a:srgbClr val="000000"/>
      </a:folHlink>
    </a:clrScheme>
    <a:fontScheme name="fhcrc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hcrc_presentatio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hcrc_presentatio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77777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2429</TotalTime>
  <Words>979</Words>
  <Application>Microsoft Office PowerPoint</Application>
  <PresentationFormat>On-screen Show (4:3)</PresentationFormat>
  <Paragraphs>177</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fhcrc_presentation</vt:lpstr>
      <vt:lpstr>Targeted ACT Intervention for  Smokers with Bipolar Disorder</vt:lpstr>
      <vt:lpstr>Objectives</vt:lpstr>
      <vt:lpstr>Prevalence of Smoking</vt:lpstr>
      <vt:lpstr>Rates of Quitting</vt:lpstr>
      <vt:lpstr>Why Are Quit Rates So Low?</vt:lpstr>
      <vt:lpstr>Why are Quit Rates So Low?</vt:lpstr>
      <vt:lpstr>Targeted ACT</vt:lpstr>
      <vt:lpstr>Participant Eligibility</vt:lpstr>
      <vt:lpstr>LiFT Therapy Protocol</vt:lpstr>
      <vt:lpstr>LiFT Session Structure</vt:lpstr>
      <vt:lpstr>Adjunctive Pharmacotherapy</vt:lpstr>
      <vt:lpstr>Planned Outcomes</vt:lpstr>
      <vt:lpstr>Recruitment</vt:lpstr>
      <vt:lpstr>PowerPoint Presentation</vt:lpstr>
      <vt:lpstr>Defusion</vt:lpstr>
      <vt:lpstr>Present Moment</vt:lpstr>
      <vt:lpstr>Values</vt:lpstr>
      <vt:lpstr>Acceptance</vt:lpstr>
      <vt:lpstr>ACT vs. Traditional CBT</vt:lpstr>
      <vt:lpstr>Generalizing ACT Skills</vt:lpstr>
      <vt:lpstr>PowerPoint Presentation</vt:lpstr>
      <vt:lpstr>The Case of Mr. Q</vt:lpstr>
      <vt:lpstr>The Case of Mr. Q</vt:lpstr>
      <vt:lpstr>The Case of Mr. Q</vt:lpstr>
      <vt:lpstr>The Case of Mr. Q</vt:lpstr>
      <vt:lpstr>Conclusions</vt:lpstr>
      <vt:lpstr>Acknowledgements</vt:lpstr>
      <vt:lpstr>Thanks for Helping Us Create!</vt:lpstr>
    </vt:vector>
  </TitlesOfParts>
  <Company>FHCRC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ACT Intervention for Smokers with Bipolar Disorder</dc:title>
  <dc:creator>jheffner</dc:creator>
  <cp:lastModifiedBy>Kate Morrison</cp:lastModifiedBy>
  <cp:revision>145</cp:revision>
  <cp:lastPrinted>2013-06-18T20:15:07Z</cp:lastPrinted>
  <dcterms:created xsi:type="dcterms:W3CDTF">2013-06-10T22:08:53Z</dcterms:created>
  <dcterms:modified xsi:type="dcterms:W3CDTF">2013-07-02T00:29:15Z</dcterms:modified>
</cp:coreProperties>
</file>